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60" r:id="rId4"/>
  </p:sldMasterIdLst>
  <p:notesMasterIdLst>
    <p:notesMasterId r:id="rId33"/>
  </p:notesMasterIdLst>
  <p:handoutMasterIdLst>
    <p:handoutMasterId r:id="rId34"/>
  </p:handoutMasterIdLst>
  <p:sldIdLst>
    <p:sldId id="391" r:id="rId5"/>
    <p:sldId id="367" r:id="rId6"/>
    <p:sldId id="411" r:id="rId7"/>
    <p:sldId id="412" r:id="rId8"/>
    <p:sldId id="420" r:id="rId9"/>
    <p:sldId id="383" r:id="rId10"/>
    <p:sldId id="416" r:id="rId11"/>
    <p:sldId id="405" r:id="rId12"/>
    <p:sldId id="413" r:id="rId13"/>
    <p:sldId id="380" r:id="rId14"/>
    <p:sldId id="408" r:id="rId15"/>
    <p:sldId id="421" r:id="rId16"/>
    <p:sldId id="422" r:id="rId17"/>
    <p:sldId id="327" r:id="rId18"/>
    <p:sldId id="396" r:id="rId19"/>
    <p:sldId id="321" r:id="rId20"/>
    <p:sldId id="322" r:id="rId21"/>
    <p:sldId id="324" r:id="rId22"/>
    <p:sldId id="328" r:id="rId23"/>
    <p:sldId id="410" r:id="rId24"/>
    <p:sldId id="319" r:id="rId25"/>
    <p:sldId id="356" r:id="rId26"/>
    <p:sldId id="359" r:id="rId27"/>
    <p:sldId id="357" r:id="rId28"/>
    <p:sldId id="423" r:id="rId29"/>
    <p:sldId id="407" r:id="rId30"/>
    <p:sldId id="395" r:id="rId31"/>
    <p:sldId id="424" r:id="rId32"/>
  </p:sldIdLst>
  <p:sldSz cx="9144000" cy="6858000" type="screen4x3"/>
  <p:notesSz cx="7010400" cy="9296400"/>
  <p:embeddedFontLst>
    <p:embeddedFont>
      <p:font typeface="Arial Black" panose="020B0A04020102020204" pitchFamily="34" charset="0"/>
      <p:bold r:id="rId35"/>
    </p:embeddedFont>
    <p:embeddedFont>
      <p:font typeface="Calibri" panose="020F0502020204030204" pitchFamily="34" charset="0"/>
      <p:regular r:id="rId36"/>
      <p:bold r:id="rId37"/>
      <p:italic r:id="rId38"/>
      <p:boldItalic r:id="rId39"/>
    </p:embeddedFont>
    <p:embeddedFont>
      <p:font typeface="Lora Regular Roman" panose="020B0604020202020204" charset="0"/>
      <p:regular r:id="rId40"/>
      <p:bold r:id="rId41"/>
      <p:italic r:id="rId42"/>
      <p:boldItalic r:id="rId43"/>
    </p:embeddedFont>
    <p:embeddedFont>
      <p:font typeface="Roboto Medium" panose="02000000000000000000" pitchFamily="2" charset="0"/>
      <p:regular r:id="rId44"/>
      <p:italic r:id="rId45"/>
    </p:embeddedFont>
  </p:embeddedFontLst>
  <p:custShowLst>
    <p:custShow name="Custom Show 1" id="0">
      <p:sldLst>
        <p:sld r:id="rId6"/>
        <p:sld r:id="rId1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4EE0A4-12B8-C080-EA34-A21005D8A307}" name="Almonor, Baden [DOL]" initials="BA" userId="S::Baden.Almonor@dol.nj.gov::3e633e97-3397-4c73-ab0d-15b0cae66ad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olanda Prieto" initials="YP" lastIdx="1" clrIdx="0">
    <p:extLst>
      <p:ext uri="{19B8F6BF-5375-455C-9EA6-DF929625EA0E}">
        <p15:presenceInfo xmlns:p15="http://schemas.microsoft.com/office/powerpoint/2012/main" userId="2f346914d8b3535f" providerId="Windows Live"/>
      </p:ext>
    </p:extLst>
  </p:cmAuthor>
  <p:cmAuthor id="2" name="Singer Quast, Sarah [DOL]" initials="SQS[" lastIdx="11" clrIdx="1">
    <p:extLst>
      <p:ext uri="{19B8F6BF-5375-455C-9EA6-DF929625EA0E}">
        <p15:presenceInfo xmlns:p15="http://schemas.microsoft.com/office/powerpoint/2012/main" userId="S-1-5-21-16020293-1860773568-334635053-944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782"/>
    <a:srgbClr val="428291"/>
    <a:srgbClr val="C83200"/>
    <a:srgbClr val="007A9C"/>
    <a:srgbClr val="FFFFFF"/>
    <a:srgbClr val="FAF9F6"/>
    <a:srgbClr val="00002B"/>
    <a:srgbClr val="0033CC"/>
    <a:srgbClr val="FF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6ED153-B486-4B98-AA52-D694017A0D9F}" v="6" dt="2023-03-23T10:18:27.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3" autoAdjust="0"/>
    <p:restoredTop sz="94960" autoAdjust="0"/>
  </p:normalViewPr>
  <p:slideViewPr>
    <p:cSldViewPr snapToGrid="0">
      <p:cViewPr varScale="1">
        <p:scale>
          <a:sx n="85" d="100"/>
          <a:sy n="85" d="100"/>
        </p:scale>
        <p:origin x="798" y="7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6A8417-5491-4898-BADD-7718A47EEC54}" type="doc">
      <dgm:prSet loTypeId="urn:microsoft.com/office/officeart/2005/8/layout/vList3" loCatId="list" qsTypeId="urn:microsoft.com/office/officeart/2005/8/quickstyle/simple1" qsCatId="simple" csTypeId="urn:microsoft.com/office/officeart/2005/8/colors/accent1_2" csCatId="accent1" phldr="1"/>
      <dgm:spPr/>
    </dgm:pt>
    <dgm:pt modelId="{5DC95B0B-99A4-4F9E-A2BF-E64150875D9B}">
      <dgm:prSet phldrT="[Text]" custT="1"/>
      <dgm:spPr>
        <a:solidFill>
          <a:srgbClr val="006782"/>
        </a:solidFill>
        <a:ln>
          <a:noFill/>
        </a:ln>
      </dgm:spPr>
      <dgm:t>
        <a:bodyPr/>
        <a:lstStyle/>
        <a:p>
          <a:pPr>
            <a:buFont typeface="Wingdings" panose="05000000000000000000" pitchFamily="2" charset="2"/>
            <a:buChar char="§"/>
          </a:pPr>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An overview of job search tools and </a:t>
          </a:r>
          <a:b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services available to you</a:t>
          </a:r>
        </a:p>
      </dgm:t>
    </dgm:pt>
    <dgm:pt modelId="{CED856E0-90F9-4B19-A258-8E4420B1F430}" type="parTrans" cxnId="{73F80E06-7CD6-42B5-9D93-4B566C6EC466}">
      <dgm:prSet/>
      <dgm:spPr/>
      <dgm:t>
        <a:bodyPr/>
        <a:lstStyle/>
        <a:p>
          <a:endParaRPr lang="en-US" sz="2000">
            <a:solidFill>
              <a:schemeClr val="bg1"/>
            </a:solidFill>
          </a:endParaRPr>
        </a:p>
      </dgm:t>
    </dgm:pt>
    <dgm:pt modelId="{5AA89F8C-65BA-4D30-AD41-8A9828F77ECC}" type="sibTrans" cxnId="{73F80E06-7CD6-42B5-9D93-4B566C6EC466}">
      <dgm:prSet/>
      <dgm:spPr/>
      <dgm:t>
        <a:bodyPr/>
        <a:lstStyle/>
        <a:p>
          <a:endParaRPr lang="en-US" sz="2000">
            <a:solidFill>
              <a:schemeClr val="bg1"/>
            </a:solidFill>
          </a:endParaRPr>
        </a:p>
      </dgm:t>
    </dgm:pt>
    <dgm:pt modelId="{DA9B3B33-2347-4612-8748-1C9FE4EB32B5}">
      <dgm:prSet phldrT="[Text]" custT="1"/>
      <dgm:spPr>
        <a:solidFill>
          <a:srgbClr val="006782"/>
        </a:solidFill>
        <a:ln>
          <a:noFill/>
        </a:ln>
      </dgm:spPr>
      <dgm:t>
        <a:bodyPr/>
        <a:lstStyle/>
        <a:p>
          <a:pPr>
            <a:buFont typeface="Wingdings" panose="05000000000000000000" pitchFamily="2" charset="2"/>
            <a:buChar char="§"/>
          </a:pPr>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Instruction on how to use Labor Market Information to successfully find work</a:t>
          </a:r>
        </a:p>
      </dgm:t>
    </dgm:pt>
    <dgm:pt modelId="{2AA73172-6869-4892-A9FF-149EFD0A86E2}" type="parTrans" cxnId="{DC26277C-4371-44B9-95D1-246973A34446}">
      <dgm:prSet/>
      <dgm:spPr/>
      <dgm:t>
        <a:bodyPr/>
        <a:lstStyle/>
        <a:p>
          <a:endParaRPr lang="en-US" sz="2000">
            <a:solidFill>
              <a:schemeClr val="bg1"/>
            </a:solidFill>
          </a:endParaRPr>
        </a:p>
      </dgm:t>
    </dgm:pt>
    <dgm:pt modelId="{10E7FA9D-A007-428F-8E0E-36236F263CB6}" type="sibTrans" cxnId="{DC26277C-4371-44B9-95D1-246973A34446}">
      <dgm:prSet/>
      <dgm:spPr/>
      <dgm:t>
        <a:bodyPr/>
        <a:lstStyle/>
        <a:p>
          <a:endParaRPr lang="en-US" sz="2000">
            <a:solidFill>
              <a:schemeClr val="bg1"/>
            </a:solidFill>
          </a:endParaRPr>
        </a:p>
      </dgm:t>
    </dgm:pt>
    <dgm:pt modelId="{BB5E921D-2AC8-4B6D-9B21-7411C0B7520B}">
      <dgm:prSet phldrT="[Text]" custT="1"/>
      <dgm:spPr>
        <a:solidFill>
          <a:srgbClr val="006782"/>
        </a:solidFill>
        <a:ln>
          <a:noFill/>
        </a:ln>
      </dgm:spPr>
      <dgm:t>
        <a:bodyPr/>
        <a:lstStyle/>
        <a:p>
          <a:pPr>
            <a:buFont typeface="Wingdings" panose="05000000000000000000" pitchFamily="2" charset="2"/>
            <a:buChar char="§"/>
          </a:pPr>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Offer assistance creating or updating your resume </a:t>
          </a:r>
        </a:p>
      </dgm:t>
    </dgm:pt>
    <dgm:pt modelId="{1FB3D64E-754B-4246-A2D9-EC4DD024A528}" type="parTrans" cxnId="{4F54129E-5FFA-4A0C-A07C-EE34192BDA95}">
      <dgm:prSet/>
      <dgm:spPr/>
      <dgm:t>
        <a:bodyPr/>
        <a:lstStyle/>
        <a:p>
          <a:endParaRPr lang="en-US" sz="2000">
            <a:solidFill>
              <a:schemeClr val="bg1"/>
            </a:solidFill>
          </a:endParaRPr>
        </a:p>
      </dgm:t>
    </dgm:pt>
    <dgm:pt modelId="{FB315A5B-C475-4824-B360-250B8BD4DD84}" type="sibTrans" cxnId="{4F54129E-5FFA-4A0C-A07C-EE34192BDA95}">
      <dgm:prSet/>
      <dgm:spPr/>
      <dgm:t>
        <a:bodyPr/>
        <a:lstStyle/>
        <a:p>
          <a:endParaRPr lang="en-US" sz="2000">
            <a:solidFill>
              <a:schemeClr val="bg1"/>
            </a:solidFill>
          </a:endParaRPr>
        </a:p>
      </dgm:t>
    </dgm:pt>
    <dgm:pt modelId="{1DE1EBA3-8782-4CF7-A9C8-4F6DF2FFCAD2}">
      <dgm:prSet custT="1"/>
      <dgm:spPr>
        <a:solidFill>
          <a:srgbClr val="006782"/>
        </a:solidFill>
        <a:ln>
          <a:noFill/>
        </a:ln>
      </dgm:spPr>
      <dgm:t>
        <a:bodyPr/>
        <a:lstStyle/>
        <a:p>
          <a:pPr>
            <a:buFont typeface="Wingdings" panose="05000000000000000000" pitchFamily="2" charset="2"/>
            <a:buChar char="§"/>
          </a:pPr>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Help you focus your job search efforts</a:t>
          </a:r>
        </a:p>
      </dgm:t>
    </dgm:pt>
    <dgm:pt modelId="{AE29F2F2-8C90-45E9-BAA5-388284538D4B}" type="parTrans" cxnId="{BD071179-E3CF-4F44-AFFD-56CB3541DBD2}">
      <dgm:prSet/>
      <dgm:spPr/>
      <dgm:t>
        <a:bodyPr/>
        <a:lstStyle/>
        <a:p>
          <a:endParaRPr lang="en-US" sz="2000">
            <a:solidFill>
              <a:schemeClr val="bg1"/>
            </a:solidFill>
          </a:endParaRPr>
        </a:p>
      </dgm:t>
    </dgm:pt>
    <dgm:pt modelId="{7F599105-3103-4DE1-BC79-6FFE2A5E909A}" type="sibTrans" cxnId="{BD071179-E3CF-4F44-AFFD-56CB3541DBD2}">
      <dgm:prSet/>
      <dgm:spPr/>
      <dgm:t>
        <a:bodyPr/>
        <a:lstStyle/>
        <a:p>
          <a:endParaRPr lang="en-US" sz="2000">
            <a:solidFill>
              <a:schemeClr val="bg1"/>
            </a:solidFill>
          </a:endParaRPr>
        </a:p>
      </dgm:t>
    </dgm:pt>
    <dgm:pt modelId="{B5195C1E-18A1-42A9-820A-DD8DDBB03CF3}">
      <dgm:prSet custT="1"/>
      <dgm:spPr>
        <a:solidFill>
          <a:srgbClr val="006782"/>
        </a:solidFill>
        <a:ln>
          <a:noFill/>
        </a:ln>
      </dgm:spPr>
      <dgm:t>
        <a:bodyPr/>
        <a:lstStyle/>
        <a:p>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Follow-up phone contact with a Career Coach to gauge your progress and provide further help if needed</a:t>
          </a:r>
        </a:p>
      </dgm:t>
    </dgm:pt>
    <dgm:pt modelId="{3F54DEBE-5672-4E39-AAAB-24101850CC6E}" type="parTrans" cxnId="{3F1FA4AF-C9C3-479E-90C3-2D05512051DB}">
      <dgm:prSet/>
      <dgm:spPr/>
      <dgm:t>
        <a:bodyPr/>
        <a:lstStyle/>
        <a:p>
          <a:endParaRPr lang="en-US" sz="2000">
            <a:solidFill>
              <a:schemeClr val="bg1"/>
            </a:solidFill>
          </a:endParaRPr>
        </a:p>
      </dgm:t>
    </dgm:pt>
    <dgm:pt modelId="{A1AE9042-AB59-4C07-B8BE-1A4EC35CF5F4}" type="sibTrans" cxnId="{3F1FA4AF-C9C3-479E-90C3-2D05512051DB}">
      <dgm:prSet/>
      <dgm:spPr/>
      <dgm:t>
        <a:bodyPr/>
        <a:lstStyle/>
        <a:p>
          <a:endParaRPr lang="en-US" sz="2000">
            <a:solidFill>
              <a:schemeClr val="bg1"/>
            </a:solidFill>
          </a:endParaRPr>
        </a:p>
      </dgm:t>
    </dgm:pt>
    <dgm:pt modelId="{1E319C78-46E8-4729-8F1B-92E2C51D1782}">
      <dgm:prSet custT="1"/>
      <dgm:spPr>
        <a:solidFill>
          <a:srgbClr val="006782"/>
        </a:solidFill>
        <a:ln>
          <a:noFill/>
        </a:ln>
      </dgm:spPr>
      <dgm:t>
        <a:bodyPr/>
        <a:lstStyle/>
        <a:p>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Assistance developing an individualized</a:t>
          </a:r>
          <a:b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1900" b="1" i="0" dirty="0">
              <a:solidFill>
                <a:schemeClr val="bg1"/>
              </a:solidFill>
              <a:latin typeface="Arial" panose="020B0604020202020204" pitchFamily="34" charset="0"/>
              <a:ea typeface="Roboto Medium" panose="02000000000000000000" pitchFamily="2" charset="0"/>
              <a:cs typeface="Arial" panose="020B0604020202020204" pitchFamily="34" charset="0"/>
            </a:rPr>
            <a:t>Re-employment Plan</a:t>
          </a:r>
        </a:p>
      </dgm:t>
    </dgm:pt>
    <dgm:pt modelId="{AF18BBB4-C278-4651-9178-CBEB61AE874E}" type="parTrans" cxnId="{5B45E6BC-5BFB-4FE4-8BFE-78AD3AD21664}">
      <dgm:prSet/>
      <dgm:spPr/>
      <dgm:t>
        <a:bodyPr/>
        <a:lstStyle/>
        <a:p>
          <a:endParaRPr lang="en-US" sz="2000">
            <a:solidFill>
              <a:schemeClr val="bg1"/>
            </a:solidFill>
          </a:endParaRPr>
        </a:p>
      </dgm:t>
    </dgm:pt>
    <dgm:pt modelId="{9EA4778C-91E9-4763-B9E0-69A626D07129}" type="sibTrans" cxnId="{5B45E6BC-5BFB-4FE4-8BFE-78AD3AD21664}">
      <dgm:prSet/>
      <dgm:spPr/>
      <dgm:t>
        <a:bodyPr/>
        <a:lstStyle/>
        <a:p>
          <a:endParaRPr lang="en-US" sz="2000">
            <a:solidFill>
              <a:schemeClr val="bg1"/>
            </a:solidFill>
          </a:endParaRPr>
        </a:p>
      </dgm:t>
    </dgm:pt>
    <dgm:pt modelId="{E49BD269-37C8-45C3-B2B3-9A85F5B1D33B}" type="pres">
      <dgm:prSet presAssocID="{D46A8417-5491-4898-BADD-7718A47EEC54}" presName="linearFlow" presStyleCnt="0">
        <dgm:presLayoutVars>
          <dgm:dir/>
          <dgm:resizeHandles val="exact"/>
        </dgm:presLayoutVars>
      </dgm:prSet>
      <dgm:spPr/>
    </dgm:pt>
    <dgm:pt modelId="{9F054A4E-CEF0-4665-BC89-2346C96FBE6D}" type="pres">
      <dgm:prSet presAssocID="{5DC95B0B-99A4-4F9E-A2BF-E64150875D9B}" presName="composite" presStyleCnt="0"/>
      <dgm:spPr/>
    </dgm:pt>
    <dgm:pt modelId="{FB3A3606-4CA2-43E0-A466-B7E5C6008006}" type="pres">
      <dgm:prSet presAssocID="{5DC95B0B-99A4-4F9E-A2BF-E64150875D9B}" presName="imgShp" presStyleLbl="fgImgPlace1" presStyleIdx="0" presStyleCnt="6" custLinFactNeighborX="-334" custLinFactNeighborY="-417"/>
      <dgm:spPr>
        <a:solidFill>
          <a:srgbClr val="428291"/>
        </a:solidFill>
      </dgm:spPr>
    </dgm:pt>
    <dgm:pt modelId="{C68BF17C-D51E-4209-A2E4-4CD302C4F306}" type="pres">
      <dgm:prSet presAssocID="{5DC95B0B-99A4-4F9E-A2BF-E64150875D9B}" presName="txShp" presStyleLbl="node1" presStyleIdx="0" presStyleCnt="6">
        <dgm:presLayoutVars>
          <dgm:bulletEnabled val="1"/>
        </dgm:presLayoutVars>
      </dgm:prSet>
      <dgm:spPr/>
    </dgm:pt>
    <dgm:pt modelId="{AC01F6B6-5B50-4B8E-81C6-8CD1BE08C4C4}" type="pres">
      <dgm:prSet presAssocID="{5AA89F8C-65BA-4D30-AD41-8A9828F77ECC}" presName="spacing" presStyleCnt="0"/>
      <dgm:spPr/>
    </dgm:pt>
    <dgm:pt modelId="{7269D303-D30E-4D78-B92F-22E370ADDA0F}" type="pres">
      <dgm:prSet presAssocID="{DA9B3B33-2347-4612-8748-1C9FE4EB32B5}" presName="composite" presStyleCnt="0"/>
      <dgm:spPr/>
    </dgm:pt>
    <dgm:pt modelId="{7B15FCF2-98AC-4FBB-BF1B-6EF8D5CFA67E}" type="pres">
      <dgm:prSet presAssocID="{DA9B3B33-2347-4612-8748-1C9FE4EB32B5}" presName="imgShp" presStyleLbl="fgImgPlace1" presStyleIdx="1" presStyleCnt="6"/>
      <dgm:spPr>
        <a:solidFill>
          <a:srgbClr val="428291"/>
        </a:solidFill>
      </dgm:spPr>
    </dgm:pt>
    <dgm:pt modelId="{1C8C8B7B-23E5-4033-8143-C387F5D2616D}" type="pres">
      <dgm:prSet presAssocID="{DA9B3B33-2347-4612-8748-1C9FE4EB32B5}" presName="txShp" presStyleLbl="node1" presStyleIdx="1" presStyleCnt="6">
        <dgm:presLayoutVars>
          <dgm:bulletEnabled val="1"/>
        </dgm:presLayoutVars>
      </dgm:prSet>
      <dgm:spPr/>
    </dgm:pt>
    <dgm:pt modelId="{C2F98F41-2ACE-4F94-8067-F3511795A1E8}" type="pres">
      <dgm:prSet presAssocID="{10E7FA9D-A007-428F-8E0E-36236F263CB6}" presName="spacing" presStyleCnt="0"/>
      <dgm:spPr/>
    </dgm:pt>
    <dgm:pt modelId="{10D013A0-AE0A-421F-B58D-A70063FA4614}" type="pres">
      <dgm:prSet presAssocID="{BB5E921D-2AC8-4B6D-9B21-7411C0B7520B}" presName="composite" presStyleCnt="0"/>
      <dgm:spPr/>
    </dgm:pt>
    <dgm:pt modelId="{D8DF3C0E-0417-46B1-A2A9-DA8F26E219EA}" type="pres">
      <dgm:prSet presAssocID="{BB5E921D-2AC8-4B6D-9B21-7411C0B7520B}" presName="imgShp" presStyleLbl="fgImgPlace1" presStyleIdx="2" presStyleCnt="6"/>
      <dgm:spPr>
        <a:solidFill>
          <a:srgbClr val="428291"/>
        </a:solidFill>
      </dgm:spPr>
    </dgm:pt>
    <dgm:pt modelId="{755EBEE2-B93D-46DC-B0C9-FE2A203FCD25}" type="pres">
      <dgm:prSet presAssocID="{BB5E921D-2AC8-4B6D-9B21-7411C0B7520B}" presName="txShp" presStyleLbl="node1" presStyleIdx="2" presStyleCnt="6">
        <dgm:presLayoutVars>
          <dgm:bulletEnabled val="1"/>
        </dgm:presLayoutVars>
      </dgm:prSet>
      <dgm:spPr/>
    </dgm:pt>
    <dgm:pt modelId="{C2670C36-256E-4724-B90F-FA26DB153B88}" type="pres">
      <dgm:prSet presAssocID="{FB315A5B-C475-4824-B360-250B8BD4DD84}" presName="spacing" presStyleCnt="0"/>
      <dgm:spPr/>
    </dgm:pt>
    <dgm:pt modelId="{AE6729FA-BD14-46C8-BA92-96644DF10DE0}" type="pres">
      <dgm:prSet presAssocID="{1DE1EBA3-8782-4CF7-A9C8-4F6DF2FFCAD2}" presName="composite" presStyleCnt="0"/>
      <dgm:spPr/>
    </dgm:pt>
    <dgm:pt modelId="{3DA8A4A6-C3DB-43C6-8AE6-57FD1F31D04E}" type="pres">
      <dgm:prSet presAssocID="{1DE1EBA3-8782-4CF7-A9C8-4F6DF2FFCAD2}" presName="imgShp" presStyleLbl="fgImgPlace1" presStyleIdx="3" presStyleCnt="6"/>
      <dgm:spPr>
        <a:solidFill>
          <a:srgbClr val="428291"/>
        </a:solidFill>
      </dgm:spPr>
    </dgm:pt>
    <dgm:pt modelId="{5713E2DA-C979-4EDD-B142-CC2C7B563E42}" type="pres">
      <dgm:prSet presAssocID="{1DE1EBA3-8782-4CF7-A9C8-4F6DF2FFCAD2}" presName="txShp" presStyleLbl="node1" presStyleIdx="3" presStyleCnt="6">
        <dgm:presLayoutVars>
          <dgm:bulletEnabled val="1"/>
        </dgm:presLayoutVars>
      </dgm:prSet>
      <dgm:spPr/>
    </dgm:pt>
    <dgm:pt modelId="{2BC98AFC-18F1-4ACC-9416-FEF2B0221655}" type="pres">
      <dgm:prSet presAssocID="{7F599105-3103-4DE1-BC79-6FFE2A5E909A}" presName="spacing" presStyleCnt="0"/>
      <dgm:spPr/>
    </dgm:pt>
    <dgm:pt modelId="{2AFA9890-BC8D-41C8-9F10-CA595A8EBBC9}" type="pres">
      <dgm:prSet presAssocID="{1E319C78-46E8-4729-8F1B-92E2C51D1782}" presName="composite" presStyleCnt="0"/>
      <dgm:spPr/>
    </dgm:pt>
    <dgm:pt modelId="{6E879B72-4F08-4A08-941F-7C4823981061}" type="pres">
      <dgm:prSet presAssocID="{1E319C78-46E8-4729-8F1B-92E2C51D1782}" presName="imgShp" presStyleLbl="fgImgPlace1" presStyleIdx="4" presStyleCnt="6"/>
      <dgm:spPr>
        <a:solidFill>
          <a:srgbClr val="428291"/>
        </a:solidFill>
      </dgm:spPr>
    </dgm:pt>
    <dgm:pt modelId="{A189D9FE-7FFC-438D-AD85-869D005A18EB}" type="pres">
      <dgm:prSet presAssocID="{1E319C78-46E8-4729-8F1B-92E2C51D1782}" presName="txShp" presStyleLbl="node1" presStyleIdx="4" presStyleCnt="6">
        <dgm:presLayoutVars>
          <dgm:bulletEnabled val="1"/>
        </dgm:presLayoutVars>
      </dgm:prSet>
      <dgm:spPr/>
    </dgm:pt>
    <dgm:pt modelId="{20240BB4-6F28-4EED-8FD2-4549302637C1}" type="pres">
      <dgm:prSet presAssocID="{9EA4778C-91E9-4763-B9E0-69A626D07129}" presName="spacing" presStyleCnt="0"/>
      <dgm:spPr/>
    </dgm:pt>
    <dgm:pt modelId="{83006948-6BE4-4561-BD71-9CCACDF3A7D4}" type="pres">
      <dgm:prSet presAssocID="{B5195C1E-18A1-42A9-820A-DD8DDBB03CF3}" presName="composite" presStyleCnt="0"/>
      <dgm:spPr/>
    </dgm:pt>
    <dgm:pt modelId="{72A031C6-CE0C-4BCC-9BF8-9E9CC5E5C1DB}" type="pres">
      <dgm:prSet presAssocID="{B5195C1E-18A1-42A9-820A-DD8DDBB03CF3}" presName="imgShp" presStyleLbl="fgImgPlace1" presStyleIdx="5" presStyleCnt="6"/>
      <dgm:spPr>
        <a:solidFill>
          <a:srgbClr val="428291"/>
        </a:solidFill>
      </dgm:spPr>
    </dgm:pt>
    <dgm:pt modelId="{8E4A9FFB-B57B-45A7-BF1A-508ABCA21904}" type="pres">
      <dgm:prSet presAssocID="{B5195C1E-18A1-42A9-820A-DD8DDBB03CF3}" presName="txShp" presStyleLbl="node1" presStyleIdx="5" presStyleCnt="6">
        <dgm:presLayoutVars>
          <dgm:bulletEnabled val="1"/>
        </dgm:presLayoutVars>
      </dgm:prSet>
      <dgm:spPr/>
    </dgm:pt>
  </dgm:ptLst>
  <dgm:cxnLst>
    <dgm:cxn modelId="{73F80E06-7CD6-42B5-9D93-4B566C6EC466}" srcId="{D46A8417-5491-4898-BADD-7718A47EEC54}" destId="{5DC95B0B-99A4-4F9E-A2BF-E64150875D9B}" srcOrd="0" destOrd="0" parTransId="{CED856E0-90F9-4B19-A258-8E4420B1F430}" sibTransId="{5AA89F8C-65BA-4D30-AD41-8A9828F77ECC}"/>
    <dgm:cxn modelId="{279F3A29-B99D-4A8A-B050-D2878391EACA}" type="presOf" srcId="{BB5E921D-2AC8-4B6D-9B21-7411C0B7520B}" destId="{755EBEE2-B93D-46DC-B0C9-FE2A203FCD25}" srcOrd="0" destOrd="0" presId="urn:microsoft.com/office/officeart/2005/8/layout/vList3"/>
    <dgm:cxn modelId="{BD071179-E3CF-4F44-AFFD-56CB3541DBD2}" srcId="{D46A8417-5491-4898-BADD-7718A47EEC54}" destId="{1DE1EBA3-8782-4CF7-A9C8-4F6DF2FFCAD2}" srcOrd="3" destOrd="0" parTransId="{AE29F2F2-8C90-45E9-BAA5-388284538D4B}" sibTransId="{7F599105-3103-4DE1-BC79-6FFE2A5E909A}"/>
    <dgm:cxn modelId="{0D9C1E7C-5615-4331-8504-082A63860BBD}" type="presOf" srcId="{1E319C78-46E8-4729-8F1B-92E2C51D1782}" destId="{A189D9FE-7FFC-438D-AD85-869D005A18EB}" srcOrd="0" destOrd="0" presId="urn:microsoft.com/office/officeart/2005/8/layout/vList3"/>
    <dgm:cxn modelId="{DC26277C-4371-44B9-95D1-246973A34446}" srcId="{D46A8417-5491-4898-BADD-7718A47EEC54}" destId="{DA9B3B33-2347-4612-8748-1C9FE4EB32B5}" srcOrd="1" destOrd="0" parTransId="{2AA73172-6869-4892-A9FF-149EFD0A86E2}" sibTransId="{10E7FA9D-A007-428F-8E0E-36236F263CB6}"/>
    <dgm:cxn modelId="{74F95E80-4C93-4A63-90F8-9A0C9ED59A7B}" type="presOf" srcId="{1DE1EBA3-8782-4CF7-A9C8-4F6DF2FFCAD2}" destId="{5713E2DA-C979-4EDD-B142-CC2C7B563E42}" srcOrd="0" destOrd="0" presId="urn:microsoft.com/office/officeart/2005/8/layout/vList3"/>
    <dgm:cxn modelId="{4B3C5D8F-DFCB-4E67-B0D3-F38E339787A1}" type="presOf" srcId="{B5195C1E-18A1-42A9-820A-DD8DDBB03CF3}" destId="{8E4A9FFB-B57B-45A7-BF1A-508ABCA21904}" srcOrd="0" destOrd="0" presId="urn:microsoft.com/office/officeart/2005/8/layout/vList3"/>
    <dgm:cxn modelId="{4F54129E-5FFA-4A0C-A07C-EE34192BDA95}" srcId="{D46A8417-5491-4898-BADD-7718A47EEC54}" destId="{BB5E921D-2AC8-4B6D-9B21-7411C0B7520B}" srcOrd="2" destOrd="0" parTransId="{1FB3D64E-754B-4246-A2D9-EC4DD024A528}" sibTransId="{FB315A5B-C475-4824-B360-250B8BD4DD84}"/>
    <dgm:cxn modelId="{3F1FA4AF-C9C3-479E-90C3-2D05512051DB}" srcId="{D46A8417-5491-4898-BADD-7718A47EEC54}" destId="{B5195C1E-18A1-42A9-820A-DD8DDBB03CF3}" srcOrd="5" destOrd="0" parTransId="{3F54DEBE-5672-4E39-AAAB-24101850CC6E}" sibTransId="{A1AE9042-AB59-4C07-B8BE-1A4EC35CF5F4}"/>
    <dgm:cxn modelId="{587F29B6-6489-4C48-919C-98FA12097A21}" type="presOf" srcId="{D46A8417-5491-4898-BADD-7718A47EEC54}" destId="{E49BD269-37C8-45C3-B2B3-9A85F5B1D33B}" srcOrd="0" destOrd="0" presId="urn:microsoft.com/office/officeart/2005/8/layout/vList3"/>
    <dgm:cxn modelId="{5B45E6BC-5BFB-4FE4-8BFE-78AD3AD21664}" srcId="{D46A8417-5491-4898-BADD-7718A47EEC54}" destId="{1E319C78-46E8-4729-8F1B-92E2C51D1782}" srcOrd="4" destOrd="0" parTransId="{AF18BBB4-C278-4651-9178-CBEB61AE874E}" sibTransId="{9EA4778C-91E9-4763-B9E0-69A626D07129}"/>
    <dgm:cxn modelId="{9D4A9CD5-8C36-47D4-9B66-0FCBA910A3BC}" type="presOf" srcId="{5DC95B0B-99A4-4F9E-A2BF-E64150875D9B}" destId="{C68BF17C-D51E-4209-A2E4-4CD302C4F306}" srcOrd="0" destOrd="0" presId="urn:microsoft.com/office/officeart/2005/8/layout/vList3"/>
    <dgm:cxn modelId="{DCBC51D7-C6A7-45BE-82F1-43D0201CC367}" type="presOf" srcId="{DA9B3B33-2347-4612-8748-1C9FE4EB32B5}" destId="{1C8C8B7B-23E5-4033-8143-C387F5D2616D}" srcOrd="0" destOrd="0" presId="urn:microsoft.com/office/officeart/2005/8/layout/vList3"/>
    <dgm:cxn modelId="{F1AB2F79-D752-43FF-8791-95C44B2E4481}" type="presParOf" srcId="{E49BD269-37C8-45C3-B2B3-9A85F5B1D33B}" destId="{9F054A4E-CEF0-4665-BC89-2346C96FBE6D}" srcOrd="0" destOrd="0" presId="urn:microsoft.com/office/officeart/2005/8/layout/vList3"/>
    <dgm:cxn modelId="{62764F8C-C73C-4D98-B810-50BB7AE8765F}" type="presParOf" srcId="{9F054A4E-CEF0-4665-BC89-2346C96FBE6D}" destId="{FB3A3606-4CA2-43E0-A466-B7E5C6008006}" srcOrd="0" destOrd="0" presId="urn:microsoft.com/office/officeart/2005/8/layout/vList3"/>
    <dgm:cxn modelId="{336F22FC-22BD-4C87-962E-5BC127A01E12}" type="presParOf" srcId="{9F054A4E-CEF0-4665-BC89-2346C96FBE6D}" destId="{C68BF17C-D51E-4209-A2E4-4CD302C4F306}" srcOrd="1" destOrd="0" presId="urn:microsoft.com/office/officeart/2005/8/layout/vList3"/>
    <dgm:cxn modelId="{8EDBB8CF-34AE-431A-8600-ACE264B963C4}" type="presParOf" srcId="{E49BD269-37C8-45C3-B2B3-9A85F5B1D33B}" destId="{AC01F6B6-5B50-4B8E-81C6-8CD1BE08C4C4}" srcOrd="1" destOrd="0" presId="urn:microsoft.com/office/officeart/2005/8/layout/vList3"/>
    <dgm:cxn modelId="{96683D26-5BF4-411B-AFBD-678F8CA5D2A6}" type="presParOf" srcId="{E49BD269-37C8-45C3-B2B3-9A85F5B1D33B}" destId="{7269D303-D30E-4D78-B92F-22E370ADDA0F}" srcOrd="2" destOrd="0" presId="urn:microsoft.com/office/officeart/2005/8/layout/vList3"/>
    <dgm:cxn modelId="{11E704B7-FC67-4584-A7B9-542DBB0010DA}" type="presParOf" srcId="{7269D303-D30E-4D78-B92F-22E370ADDA0F}" destId="{7B15FCF2-98AC-4FBB-BF1B-6EF8D5CFA67E}" srcOrd="0" destOrd="0" presId="urn:microsoft.com/office/officeart/2005/8/layout/vList3"/>
    <dgm:cxn modelId="{D8C05C1A-DB29-45B4-BFFA-0F9A4FB8082C}" type="presParOf" srcId="{7269D303-D30E-4D78-B92F-22E370ADDA0F}" destId="{1C8C8B7B-23E5-4033-8143-C387F5D2616D}" srcOrd="1" destOrd="0" presId="urn:microsoft.com/office/officeart/2005/8/layout/vList3"/>
    <dgm:cxn modelId="{0B326CC1-7B47-49BF-97FE-1CE3111A2A5A}" type="presParOf" srcId="{E49BD269-37C8-45C3-B2B3-9A85F5B1D33B}" destId="{C2F98F41-2ACE-4F94-8067-F3511795A1E8}" srcOrd="3" destOrd="0" presId="urn:microsoft.com/office/officeart/2005/8/layout/vList3"/>
    <dgm:cxn modelId="{9731AE2E-FDA0-4C47-A14D-B1A26A365237}" type="presParOf" srcId="{E49BD269-37C8-45C3-B2B3-9A85F5B1D33B}" destId="{10D013A0-AE0A-421F-B58D-A70063FA4614}" srcOrd="4" destOrd="0" presId="urn:microsoft.com/office/officeart/2005/8/layout/vList3"/>
    <dgm:cxn modelId="{FDD39436-B120-4B11-9AA3-104581443276}" type="presParOf" srcId="{10D013A0-AE0A-421F-B58D-A70063FA4614}" destId="{D8DF3C0E-0417-46B1-A2A9-DA8F26E219EA}" srcOrd="0" destOrd="0" presId="urn:microsoft.com/office/officeart/2005/8/layout/vList3"/>
    <dgm:cxn modelId="{A08EAB33-B479-4AD1-B6D9-CD8436E7DA63}" type="presParOf" srcId="{10D013A0-AE0A-421F-B58D-A70063FA4614}" destId="{755EBEE2-B93D-46DC-B0C9-FE2A203FCD25}" srcOrd="1" destOrd="0" presId="urn:microsoft.com/office/officeart/2005/8/layout/vList3"/>
    <dgm:cxn modelId="{03823140-A7F8-4A62-9A29-E25FBBA83519}" type="presParOf" srcId="{E49BD269-37C8-45C3-B2B3-9A85F5B1D33B}" destId="{C2670C36-256E-4724-B90F-FA26DB153B88}" srcOrd="5" destOrd="0" presId="urn:microsoft.com/office/officeart/2005/8/layout/vList3"/>
    <dgm:cxn modelId="{2DACD6EC-5FF0-4586-A4E9-0D3318982B8F}" type="presParOf" srcId="{E49BD269-37C8-45C3-B2B3-9A85F5B1D33B}" destId="{AE6729FA-BD14-46C8-BA92-96644DF10DE0}" srcOrd="6" destOrd="0" presId="urn:microsoft.com/office/officeart/2005/8/layout/vList3"/>
    <dgm:cxn modelId="{5BF44B2D-8F02-4D5B-9BE4-720268BE02A3}" type="presParOf" srcId="{AE6729FA-BD14-46C8-BA92-96644DF10DE0}" destId="{3DA8A4A6-C3DB-43C6-8AE6-57FD1F31D04E}" srcOrd="0" destOrd="0" presId="urn:microsoft.com/office/officeart/2005/8/layout/vList3"/>
    <dgm:cxn modelId="{3A5C581E-086D-4868-B6ED-F6F41CA3A17F}" type="presParOf" srcId="{AE6729FA-BD14-46C8-BA92-96644DF10DE0}" destId="{5713E2DA-C979-4EDD-B142-CC2C7B563E42}" srcOrd="1" destOrd="0" presId="urn:microsoft.com/office/officeart/2005/8/layout/vList3"/>
    <dgm:cxn modelId="{A1CDC4F3-7416-4F17-AFD5-A62ACEAFBD3B}" type="presParOf" srcId="{E49BD269-37C8-45C3-B2B3-9A85F5B1D33B}" destId="{2BC98AFC-18F1-4ACC-9416-FEF2B0221655}" srcOrd="7" destOrd="0" presId="urn:microsoft.com/office/officeart/2005/8/layout/vList3"/>
    <dgm:cxn modelId="{7FB2B378-7F54-4A3C-98DD-87D902350901}" type="presParOf" srcId="{E49BD269-37C8-45C3-B2B3-9A85F5B1D33B}" destId="{2AFA9890-BC8D-41C8-9F10-CA595A8EBBC9}" srcOrd="8" destOrd="0" presId="urn:microsoft.com/office/officeart/2005/8/layout/vList3"/>
    <dgm:cxn modelId="{6451A160-46A9-491C-8283-BD61D4968916}" type="presParOf" srcId="{2AFA9890-BC8D-41C8-9F10-CA595A8EBBC9}" destId="{6E879B72-4F08-4A08-941F-7C4823981061}" srcOrd="0" destOrd="0" presId="urn:microsoft.com/office/officeart/2005/8/layout/vList3"/>
    <dgm:cxn modelId="{0C0F93A0-149E-4AC9-9741-E1869F70CB7C}" type="presParOf" srcId="{2AFA9890-BC8D-41C8-9F10-CA595A8EBBC9}" destId="{A189D9FE-7FFC-438D-AD85-869D005A18EB}" srcOrd="1" destOrd="0" presId="urn:microsoft.com/office/officeart/2005/8/layout/vList3"/>
    <dgm:cxn modelId="{642DD8DB-DC8B-42AA-B49F-A0B5C75795D8}" type="presParOf" srcId="{E49BD269-37C8-45C3-B2B3-9A85F5B1D33B}" destId="{20240BB4-6F28-4EED-8FD2-4549302637C1}" srcOrd="9" destOrd="0" presId="urn:microsoft.com/office/officeart/2005/8/layout/vList3"/>
    <dgm:cxn modelId="{9D241C23-9146-472B-8C4D-B96CD9466384}" type="presParOf" srcId="{E49BD269-37C8-45C3-B2B3-9A85F5B1D33B}" destId="{83006948-6BE4-4561-BD71-9CCACDF3A7D4}" srcOrd="10" destOrd="0" presId="urn:microsoft.com/office/officeart/2005/8/layout/vList3"/>
    <dgm:cxn modelId="{66672937-9B2C-40B6-99BD-C81FC3DE8047}" type="presParOf" srcId="{83006948-6BE4-4561-BD71-9CCACDF3A7D4}" destId="{72A031C6-CE0C-4BCC-9BF8-9E9CC5E5C1DB}" srcOrd="0" destOrd="0" presId="urn:microsoft.com/office/officeart/2005/8/layout/vList3"/>
    <dgm:cxn modelId="{E3D6A077-6992-4E8B-AED7-4166EE9A4AE3}" type="presParOf" srcId="{83006948-6BE4-4561-BD71-9CCACDF3A7D4}" destId="{8E4A9FFB-B57B-45A7-BF1A-508ABCA21904}"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BF17C-D51E-4209-A2E4-4CD302C4F306}">
      <dsp:nvSpPr>
        <dsp:cNvPr id="0" name=""/>
        <dsp:cNvSpPr/>
      </dsp:nvSpPr>
      <dsp:spPr>
        <a:xfrm rot="10800000">
          <a:off x="1918811" y="1235"/>
          <a:ext cx="7073950" cy="548107"/>
        </a:xfrm>
        <a:prstGeom prst="homePlate">
          <a:avLst/>
        </a:prstGeom>
        <a:solidFill>
          <a:srgbClr val="006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00" tIns="72390" rIns="135128" bIns="72390"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An overview of job search tools and </a:t>
          </a:r>
          <a:b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services available to you</a:t>
          </a:r>
        </a:p>
      </dsp:txBody>
      <dsp:txXfrm rot="10800000">
        <a:off x="2055838" y="1235"/>
        <a:ext cx="6936923" cy="548107"/>
      </dsp:txXfrm>
    </dsp:sp>
    <dsp:sp modelId="{FB3A3606-4CA2-43E0-A466-B7E5C6008006}">
      <dsp:nvSpPr>
        <dsp:cNvPr id="0" name=""/>
        <dsp:cNvSpPr/>
      </dsp:nvSpPr>
      <dsp:spPr>
        <a:xfrm>
          <a:off x="1642927" y="0"/>
          <a:ext cx="548107" cy="548107"/>
        </a:xfrm>
        <a:prstGeom prst="ellipse">
          <a:avLst/>
        </a:prstGeom>
        <a:solidFill>
          <a:srgbClr val="4282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8C8B7B-23E5-4033-8143-C387F5D2616D}">
      <dsp:nvSpPr>
        <dsp:cNvPr id="0" name=""/>
        <dsp:cNvSpPr/>
      </dsp:nvSpPr>
      <dsp:spPr>
        <a:xfrm rot="10800000">
          <a:off x="1918811" y="706015"/>
          <a:ext cx="7073950" cy="548107"/>
        </a:xfrm>
        <a:prstGeom prst="homePlate">
          <a:avLst/>
        </a:prstGeom>
        <a:solidFill>
          <a:srgbClr val="006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00" tIns="72390" rIns="135128" bIns="72390"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Instruction on how to use Labor Market Information to successfully find work</a:t>
          </a:r>
        </a:p>
      </dsp:txBody>
      <dsp:txXfrm rot="10800000">
        <a:off x="2055838" y="706015"/>
        <a:ext cx="6936923" cy="548107"/>
      </dsp:txXfrm>
    </dsp:sp>
    <dsp:sp modelId="{7B15FCF2-98AC-4FBB-BF1B-6EF8D5CFA67E}">
      <dsp:nvSpPr>
        <dsp:cNvPr id="0" name=""/>
        <dsp:cNvSpPr/>
      </dsp:nvSpPr>
      <dsp:spPr>
        <a:xfrm>
          <a:off x="1644757" y="706015"/>
          <a:ext cx="548107" cy="548107"/>
        </a:xfrm>
        <a:prstGeom prst="ellipse">
          <a:avLst/>
        </a:prstGeom>
        <a:solidFill>
          <a:srgbClr val="4282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5EBEE2-B93D-46DC-B0C9-FE2A203FCD25}">
      <dsp:nvSpPr>
        <dsp:cNvPr id="0" name=""/>
        <dsp:cNvSpPr/>
      </dsp:nvSpPr>
      <dsp:spPr>
        <a:xfrm rot="10800000">
          <a:off x="1918811" y="1410795"/>
          <a:ext cx="7073950" cy="548107"/>
        </a:xfrm>
        <a:prstGeom prst="homePlate">
          <a:avLst/>
        </a:prstGeom>
        <a:solidFill>
          <a:srgbClr val="006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00" tIns="72390" rIns="135128" bIns="72390"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Offer assistance creating or updating your resume </a:t>
          </a:r>
        </a:p>
      </dsp:txBody>
      <dsp:txXfrm rot="10800000">
        <a:off x="2055838" y="1410795"/>
        <a:ext cx="6936923" cy="548107"/>
      </dsp:txXfrm>
    </dsp:sp>
    <dsp:sp modelId="{D8DF3C0E-0417-46B1-A2A9-DA8F26E219EA}">
      <dsp:nvSpPr>
        <dsp:cNvPr id="0" name=""/>
        <dsp:cNvSpPr/>
      </dsp:nvSpPr>
      <dsp:spPr>
        <a:xfrm>
          <a:off x="1644757" y="1410795"/>
          <a:ext cx="548107" cy="548107"/>
        </a:xfrm>
        <a:prstGeom prst="ellipse">
          <a:avLst/>
        </a:prstGeom>
        <a:solidFill>
          <a:srgbClr val="4282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13E2DA-C979-4EDD-B142-CC2C7B563E42}">
      <dsp:nvSpPr>
        <dsp:cNvPr id="0" name=""/>
        <dsp:cNvSpPr/>
      </dsp:nvSpPr>
      <dsp:spPr>
        <a:xfrm rot="10800000">
          <a:off x="1918811" y="2115575"/>
          <a:ext cx="7073950" cy="548107"/>
        </a:xfrm>
        <a:prstGeom prst="homePlate">
          <a:avLst/>
        </a:prstGeom>
        <a:solidFill>
          <a:srgbClr val="006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00" tIns="72390" rIns="135128" bIns="72390" numCol="1" spcCol="1270" anchor="ctr" anchorCtr="0">
          <a:noAutofit/>
        </a:bodyPr>
        <a:lstStyle/>
        <a:p>
          <a:pPr marL="0" lvl="0" indent="0" algn="ctr" defTabSz="844550">
            <a:lnSpc>
              <a:spcPct val="90000"/>
            </a:lnSpc>
            <a:spcBef>
              <a:spcPct val="0"/>
            </a:spcBef>
            <a:spcAft>
              <a:spcPct val="35000"/>
            </a:spcAft>
            <a:buFont typeface="Wingdings" panose="05000000000000000000" pitchFamily="2" charset="2"/>
            <a:buNone/>
          </a:pP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Help you focus your job search efforts</a:t>
          </a:r>
        </a:p>
      </dsp:txBody>
      <dsp:txXfrm rot="10800000">
        <a:off x="2055838" y="2115575"/>
        <a:ext cx="6936923" cy="548107"/>
      </dsp:txXfrm>
    </dsp:sp>
    <dsp:sp modelId="{3DA8A4A6-C3DB-43C6-8AE6-57FD1F31D04E}">
      <dsp:nvSpPr>
        <dsp:cNvPr id="0" name=""/>
        <dsp:cNvSpPr/>
      </dsp:nvSpPr>
      <dsp:spPr>
        <a:xfrm>
          <a:off x="1644757" y="2115575"/>
          <a:ext cx="548107" cy="548107"/>
        </a:xfrm>
        <a:prstGeom prst="ellipse">
          <a:avLst/>
        </a:prstGeom>
        <a:solidFill>
          <a:srgbClr val="4282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89D9FE-7FFC-438D-AD85-869D005A18EB}">
      <dsp:nvSpPr>
        <dsp:cNvPr id="0" name=""/>
        <dsp:cNvSpPr/>
      </dsp:nvSpPr>
      <dsp:spPr>
        <a:xfrm rot="10800000">
          <a:off x="1918811" y="2820355"/>
          <a:ext cx="7073950" cy="548107"/>
        </a:xfrm>
        <a:prstGeom prst="homePlate">
          <a:avLst/>
        </a:prstGeom>
        <a:solidFill>
          <a:srgbClr val="006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0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Assistance developing an individualized</a:t>
          </a:r>
          <a:b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Re-employment Plan</a:t>
          </a:r>
        </a:p>
      </dsp:txBody>
      <dsp:txXfrm rot="10800000">
        <a:off x="2055838" y="2820355"/>
        <a:ext cx="6936923" cy="548107"/>
      </dsp:txXfrm>
    </dsp:sp>
    <dsp:sp modelId="{6E879B72-4F08-4A08-941F-7C4823981061}">
      <dsp:nvSpPr>
        <dsp:cNvPr id="0" name=""/>
        <dsp:cNvSpPr/>
      </dsp:nvSpPr>
      <dsp:spPr>
        <a:xfrm>
          <a:off x="1644757" y="2820355"/>
          <a:ext cx="548107" cy="548107"/>
        </a:xfrm>
        <a:prstGeom prst="ellipse">
          <a:avLst/>
        </a:prstGeom>
        <a:solidFill>
          <a:srgbClr val="4282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4A9FFB-B57B-45A7-BF1A-508ABCA21904}">
      <dsp:nvSpPr>
        <dsp:cNvPr id="0" name=""/>
        <dsp:cNvSpPr/>
      </dsp:nvSpPr>
      <dsp:spPr>
        <a:xfrm rot="10800000">
          <a:off x="1918811" y="3525135"/>
          <a:ext cx="7073950" cy="548107"/>
        </a:xfrm>
        <a:prstGeom prst="homePlate">
          <a:avLst/>
        </a:prstGeom>
        <a:solidFill>
          <a:srgbClr val="00678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700"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b="1" i="0" kern="1200" dirty="0">
              <a:solidFill>
                <a:schemeClr val="bg1"/>
              </a:solidFill>
              <a:latin typeface="Arial" panose="020B0604020202020204" pitchFamily="34" charset="0"/>
              <a:ea typeface="Roboto Medium" panose="02000000000000000000" pitchFamily="2" charset="0"/>
              <a:cs typeface="Arial" panose="020B0604020202020204" pitchFamily="34" charset="0"/>
            </a:rPr>
            <a:t>Follow-up phone contact with a Career Coach to gauge your progress and provide further help if needed</a:t>
          </a:r>
        </a:p>
      </dsp:txBody>
      <dsp:txXfrm rot="10800000">
        <a:off x="2055838" y="3525135"/>
        <a:ext cx="6936923" cy="548107"/>
      </dsp:txXfrm>
    </dsp:sp>
    <dsp:sp modelId="{72A031C6-CE0C-4BCC-9BF8-9E9CC5E5C1DB}">
      <dsp:nvSpPr>
        <dsp:cNvPr id="0" name=""/>
        <dsp:cNvSpPr/>
      </dsp:nvSpPr>
      <dsp:spPr>
        <a:xfrm>
          <a:off x="1644757" y="3525135"/>
          <a:ext cx="548107" cy="548107"/>
        </a:xfrm>
        <a:prstGeom prst="ellipse">
          <a:avLst/>
        </a:prstGeom>
        <a:solidFill>
          <a:srgbClr val="42829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994C5F-085A-436C-8858-BA7026A60D5C}" type="datetimeFigureOut">
              <a:rPr lang="en-US" smtClean="0"/>
              <a:t>3/23/2023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6D03921-59AC-4B18-8C34-07684338BFF8}" type="slidenum">
              <a:rPr lang="en-US" smtClean="0"/>
              <a:t>‹#›</a:t>
            </a:fld>
            <a:endParaRPr lang="en-US" dirty="0"/>
          </a:p>
        </p:txBody>
      </p:sp>
    </p:spTree>
    <p:extLst>
      <p:ext uri="{BB962C8B-B14F-4D97-AF65-F5344CB8AC3E}">
        <p14:creationId xmlns:p14="http://schemas.microsoft.com/office/powerpoint/2010/main" val="3893333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4CB58FE-418F-4878-AFE6-41A7AE8E8E29}" type="datetimeFigureOut">
              <a:rPr lang="en-US" smtClean="0"/>
              <a:t>3/23/2023</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959932-3116-41F6-B308-3789F450FBD8}" type="slidenum">
              <a:rPr lang="en-US" smtClean="0"/>
              <a:t>‹#›</a:t>
            </a:fld>
            <a:endParaRPr lang="en-US" dirty="0"/>
          </a:p>
        </p:txBody>
      </p:sp>
    </p:spTree>
    <p:extLst>
      <p:ext uri="{BB962C8B-B14F-4D97-AF65-F5344CB8AC3E}">
        <p14:creationId xmlns:p14="http://schemas.microsoft.com/office/powerpoint/2010/main" val="689194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F959932-3116-41F6-B308-3789F450FBD8}" type="slidenum">
              <a:rPr lang="en-US" smtClean="0"/>
              <a:t>1</a:t>
            </a:fld>
            <a:endParaRPr lang="en-US" dirty="0"/>
          </a:p>
        </p:txBody>
      </p:sp>
    </p:spTree>
    <p:extLst>
      <p:ext uri="{BB962C8B-B14F-4D97-AF65-F5344CB8AC3E}">
        <p14:creationId xmlns:p14="http://schemas.microsoft.com/office/powerpoint/2010/main" val="2256101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641350"/>
            <a:ext cx="4181475" cy="3136900"/>
          </a:xfrm>
        </p:spPr>
      </p:sp>
      <p:sp>
        <p:nvSpPr>
          <p:cNvPr id="3" name="Notes Placeholder 2"/>
          <p:cNvSpPr>
            <a:spLocks noGrp="1"/>
          </p:cNvSpPr>
          <p:nvPr>
            <p:ph type="body" idx="1"/>
          </p:nvPr>
        </p:nvSpPr>
        <p:spPr>
          <a:xfrm>
            <a:off x="701040" y="4103649"/>
            <a:ext cx="5608320" cy="4030701"/>
          </a:xfrm>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10</a:t>
            </a:fld>
            <a:endParaRPr lang="en-US" dirty="0"/>
          </a:p>
        </p:txBody>
      </p:sp>
    </p:spTree>
    <p:extLst>
      <p:ext uri="{BB962C8B-B14F-4D97-AF65-F5344CB8AC3E}">
        <p14:creationId xmlns:p14="http://schemas.microsoft.com/office/powerpoint/2010/main" val="3730420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Add your voice</a:t>
            </a:r>
          </a:p>
        </p:txBody>
      </p:sp>
      <p:sp>
        <p:nvSpPr>
          <p:cNvPr id="4" name="Slide Number Placeholder 3"/>
          <p:cNvSpPr>
            <a:spLocks noGrp="1"/>
          </p:cNvSpPr>
          <p:nvPr>
            <p:ph type="sldNum" sz="quarter" idx="10"/>
          </p:nvPr>
        </p:nvSpPr>
        <p:spPr/>
        <p:txBody>
          <a:bodyPr/>
          <a:lstStyle/>
          <a:p>
            <a:fld id="{2F959932-3116-41F6-B308-3789F450FBD8}" type="slidenum">
              <a:rPr lang="en-US" smtClean="0"/>
              <a:t>11</a:t>
            </a:fld>
            <a:endParaRPr lang="en-US" dirty="0"/>
          </a:p>
        </p:txBody>
      </p:sp>
    </p:spTree>
    <p:extLst>
      <p:ext uri="{BB962C8B-B14F-4D97-AF65-F5344CB8AC3E}">
        <p14:creationId xmlns:p14="http://schemas.microsoft.com/office/powerpoint/2010/main" val="33715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12</a:t>
            </a:fld>
            <a:endParaRPr lang="en-US" dirty="0"/>
          </a:p>
        </p:txBody>
      </p:sp>
    </p:spTree>
    <p:extLst>
      <p:ext uri="{BB962C8B-B14F-4D97-AF65-F5344CB8AC3E}">
        <p14:creationId xmlns:p14="http://schemas.microsoft.com/office/powerpoint/2010/main" val="386506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13</a:t>
            </a:fld>
            <a:endParaRPr lang="en-US" dirty="0"/>
          </a:p>
        </p:txBody>
      </p:sp>
    </p:spTree>
    <p:extLst>
      <p:ext uri="{BB962C8B-B14F-4D97-AF65-F5344CB8AC3E}">
        <p14:creationId xmlns:p14="http://schemas.microsoft.com/office/powerpoint/2010/main" val="1256563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F959932-3116-41F6-B308-3789F450FBD8}" type="slidenum">
              <a:rPr lang="en-US" smtClean="0"/>
              <a:t>14</a:t>
            </a:fld>
            <a:endParaRPr lang="en-US" dirty="0"/>
          </a:p>
        </p:txBody>
      </p:sp>
    </p:spTree>
    <p:extLst>
      <p:ext uri="{BB962C8B-B14F-4D97-AF65-F5344CB8AC3E}">
        <p14:creationId xmlns:p14="http://schemas.microsoft.com/office/powerpoint/2010/main" val="3724848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2F959932-3116-41F6-B308-3789F450FBD8}" type="slidenum">
              <a:rPr lang="en-US" smtClean="0"/>
              <a:t>15</a:t>
            </a:fld>
            <a:endParaRPr lang="en-US" dirty="0"/>
          </a:p>
        </p:txBody>
      </p:sp>
    </p:spTree>
    <p:extLst>
      <p:ext uri="{BB962C8B-B14F-4D97-AF65-F5344CB8AC3E}">
        <p14:creationId xmlns:p14="http://schemas.microsoft.com/office/powerpoint/2010/main" val="206389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16</a:t>
            </a:fld>
            <a:endParaRPr lang="en-US" dirty="0"/>
          </a:p>
        </p:txBody>
      </p:sp>
    </p:spTree>
    <p:extLst>
      <p:ext uri="{BB962C8B-B14F-4D97-AF65-F5344CB8AC3E}">
        <p14:creationId xmlns:p14="http://schemas.microsoft.com/office/powerpoint/2010/main" val="247450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17</a:t>
            </a:fld>
            <a:endParaRPr lang="en-US" dirty="0"/>
          </a:p>
        </p:txBody>
      </p:sp>
    </p:spTree>
    <p:extLst>
      <p:ext uri="{BB962C8B-B14F-4D97-AF65-F5344CB8AC3E}">
        <p14:creationId xmlns:p14="http://schemas.microsoft.com/office/powerpoint/2010/main" val="4255456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18</a:t>
            </a:fld>
            <a:endParaRPr lang="en-US" dirty="0"/>
          </a:p>
        </p:txBody>
      </p:sp>
    </p:spTree>
    <p:extLst>
      <p:ext uri="{BB962C8B-B14F-4D97-AF65-F5344CB8AC3E}">
        <p14:creationId xmlns:p14="http://schemas.microsoft.com/office/powerpoint/2010/main" val="2998354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2F959932-3116-41F6-B308-3789F450FBD8}" type="slidenum">
              <a:rPr lang="en-US" smtClean="0"/>
              <a:t>19</a:t>
            </a:fld>
            <a:endParaRPr lang="en-US" dirty="0"/>
          </a:p>
        </p:txBody>
      </p:sp>
    </p:spTree>
    <p:extLst>
      <p:ext uri="{BB962C8B-B14F-4D97-AF65-F5344CB8AC3E}">
        <p14:creationId xmlns:p14="http://schemas.microsoft.com/office/powerpoint/2010/main" val="262029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641350"/>
            <a:ext cx="4181475" cy="3136900"/>
          </a:xfrm>
        </p:spPr>
      </p:sp>
      <p:sp>
        <p:nvSpPr>
          <p:cNvPr id="3" name="Notes Placeholder 2"/>
          <p:cNvSpPr>
            <a:spLocks noGrp="1"/>
          </p:cNvSpPr>
          <p:nvPr>
            <p:ph type="body" idx="1"/>
          </p:nvPr>
        </p:nvSpPr>
        <p:spPr>
          <a:xfrm>
            <a:off x="823704" y="3960935"/>
            <a:ext cx="5608320" cy="4356075"/>
          </a:xfrm>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2</a:t>
            </a:fld>
            <a:endParaRPr lang="en-US" dirty="0"/>
          </a:p>
        </p:txBody>
      </p:sp>
    </p:spTree>
    <p:extLst>
      <p:ext uri="{BB962C8B-B14F-4D97-AF65-F5344CB8AC3E}">
        <p14:creationId xmlns:p14="http://schemas.microsoft.com/office/powerpoint/2010/main" val="1191278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chemeClr val="tx1"/>
              </a:solidFill>
            </a:endParaRPr>
          </a:p>
        </p:txBody>
      </p:sp>
      <p:sp>
        <p:nvSpPr>
          <p:cNvPr id="4" name="Slide Number Placeholder 3"/>
          <p:cNvSpPr>
            <a:spLocks noGrp="1"/>
          </p:cNvSpPr>
          <p:nvPr>
            <p:ph type="sldNum" sz="quarter" idx="10"/>
          </p:nvPr>
        </p:nvSpPr>
        <p:spPr/>
        <p:txBody>
          <a:bodyPr/>
          <a:lstStyle/>
          <a:p>
            <a:fld id="{2F959932-3116-41F6-B308-3789F450FBD8}" type="slidenum">
              <a:rPr lang="en-US" smtClean="0"/>
              <a:t>21</a:t>
            </a:fld>
            <a:endParaRPr lang="en-US" dirty="0"/>
          </a:p>
        </p:txBody>
      </p:sp>
    </p:spTree>
    <p:extLst>
      <p:ext uri="{BB962C8B-B14F-4D97-AF65-F5344CB8AC3E}">
        <p14:creationId xmlns:p14="http://schemas.microsoft.com/office/powerpoint/2010/main" val="362485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2F959932-3116-41F6-B308-3789F450FBD8}" type="slidenum">
              <a:rPr lang="en-US" smtClean="0"/>
              <a:t>22</a:t>
            </a:fld>
            <a:endParaRPr lang="en-US" dirty="0"/>
          </a:p>
        </p:txBody>
      </p:sp>
    </p:spTree>
    <p:extLst>
      <p:ext uri="{BB962C8B-B14F-4D97-AF65-F5344CB8AC3E}">
        <p14:creationId xmlns:p14="http://schemas.microsoft.com/office/powerpoint/2010/main" val="3772099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2F959932-3116-41F6-B308-3789F450FBD8}" type="slidenum">
              <a:rPr lang="en-US" smtClean="0"/>
              <a:t>23</a:t>
            </a:fld>
            <a:endParaRPr lang="en-US" dirty="0"/>
          </a:p>
        </p:txBody>
      </p:sp>
    </p:spTree>
    <p:extLst>
      <p:ext uri="{BB962C8B-B14F-4D97-AF65-F5344CB8AC3E}">
        <p14:creationId xmlns:p14="http://schemas.microsoft.com/office/powerpoint/2010/main" val="236795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2F959932-3116-41F6-B308-3789F450FBD8}" type="slidenum">
              <a:rPr lang="en-US" smtClean="0"/>
              <a:t>24</a:t>
            </a:fld>
            <a:endParaRPr lang="en-US" dirty="0"/>
          </a:p>
        </p:txBody>
      </p:sp>
    </p:spTree>
    <p:extLst>
      <p:ext uri="{BB962C8B-B14F-4D97-AF65-F5344CB8AC3E}">
        <p14:creationId xmlns:p14="http://schemas.microsoft.com/office/powerpoint/2010/main" val="1691493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25</a:t>
            </a:fld>
            <a:endParaRPr lang="en-US" dirty="0"/>
          </a:p>
        </p:txBody>
      </p:sp>
    </p:spTree>
    <p:extLst>
      <p:ext uri="{BB962C8B-B14F-4D97-AF65-F5344CB8AC3E}">
        <p14:creationId xmlns:p14="http://schemas.microsoft.com/office/powerpoint/2010/main" val="1565268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26</a:t>
            </a:fld>
            <a:endParaRPr lang="en-US" dirty="0"/>
          </a:p>
        </p:txBody>
      </p:sp>
    </p:spTree>
    <p:extLst>
      <p:ext uri="{BB962C8B-B14F-4D97-AF65-F5344CB8AC3E}">
        <p14:creationId xmlns:p14="http://schemas.microsoft.com/office/powerpoint/2010/main" val="4114820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27</a:t>
            </a:fld>
            <a:endParaRPr lang="en-US" dirty="0"/>
          </a:p>
        </p:txBody>
      </p:sp>
    </p:spTree>
    <p:extLst>
      <p:ext uri="{BB962C8B-B14F-4D97-AF65-F5344CB8AC3E}">
        <p14:creationId xmlns:p14="http://schemas.microsoft.com/office/powerpoint/2010/main" val="1341499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77152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u="none" strike="noStrike" kern="1200" baseline="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F959932-3116-41F6-B308-3789F450FBD8}" type="slidenum">
              <a:rPr lang="en-US" smtClean="0"/>
              <a:t>28</a:t>
            </a:fld>
            <a:endParaRPr lang="en-US" dirty="0"/>
          </a:p>
        </p:txBody>
      </p:sp>
    </p:spTree>
    <p:extLst>
      <p:ext uri="{BB962C8B-B14F-4D97-AF65-F5344CB8AC3E}">
        <p14:creationId xmlns:p14="http://schemas.microsoft.com/office/powerpoint/2010/main" val="200120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641350"/>
            <a:ext cx="4181475" cy="3136900"/>
          </a:xfrm>
        </p:spPr>
      </p:sp>
      <p:sp>
        <p:nvSpPr>
          <p:cNvPr id="3" name="Notes Placeholder 2"/>
          <p:cNvSpPr>
            <a:spLocks noGrp="1"/>
          </p:cNvSpPr>
          <p:nvPr>
            <p:ph type="body" idx="1"/>
          </p:nvPr>
        </p:nvSpPr>
        <p:spPr>
          <a:xfrm>
            <a:off x="823704" y="3960935"/>
            <a:ext cx="5608320" cy="4356075"/>
          </a:xfrm>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3</a:t>
            </a:fld>
            <a:endParaRPr lang="en-US" dirty="0"/>
          </a:p>
        </p:txBody>
      </p:sp>
    </p:spTree>
    <p:extLst>
      <p:ext uri="{BB962C8B-B14F-4D97-AF65-F5344CB8AC3E}">
        <p14:creationId xmlns:p14="http://schemas.microsoft.com/office/powerpoint/2010/main" val="2997717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641350"/>
            <a:ext cx="4181475" cy="3136900"/>
          </a:xfrm>
        </p:spPr>
      </p:sp>
      <p:sp>
        <p:nvSpPr>
          <p:cNvPr id="3" name="Notes Placeholder 2"/>
          <p:cNvSpPr>
            <a:spLocks noGrp="1"/>
          </p:cNvSpPr>
          <p:nvPr>
            <p:ph type="body" idx="1"/>
          </p:nvPr>
        </p:nvSpPr>
        <p:spPr>
          <a:xfrm>
            <a:off x="823704" y="3960935"/>
            <a:ext cx="5608320" cy="4356075"/>
          </a:xfrm>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4</a:t>
            </a:fld>
            <a:endParaRPr lang="en-US" dirty="0"/>
          </a:p>
        </p:txBody>
      </p:sp>
    </p:spTree>
    <p:extLst>
      <p:ext uri="{BB962C8B-B14F-4D97-AF65-F5344CB8AC3E}">
        <p14:creationId xmlns:p14="http://schemas.microsoft.com/office/powerpoint/2010/main" val="1721287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5</a:t>
            </a:fld>
            <a:endParaRPr lang="en-US" dirty="0"/>
          </a:p>
        </p:txBody>
      </p:sp>
    </p:spTree>
    <p:extLst>
      <p:ext uri="{BB962C8B-B14F-4D97-AF65-F5344CB8AC3E}">
        <p14:creationId xmlns:p14="http://schemas.microsoft.com/office/powerpoint/2010/main" val="12192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447675"/>
            <a:ext cx="4181475" cy="3136900"/>
          </a:xfrm>
        </p:spPr>
      </p:sp>
      <p:sp>
        <p:nvSpPr>
          <p:cNvPr id="3" name="Notes Placeholder 2"/>
          <p:cNvSpPr>
            <a:spLocks noGrp="1"/>
          </p:cNvSpPr>
          <p:nvPr>
            <p:ph type="body" idx="1"/>
          </p:nvPr>
        </p:nvSpPr>
        <p:spPr>
          <a:xfrm>
            <a:off x="412594" y="3750944"/>
            <a:ext cx="6099717" cy="4912654"/>
          </a:xfrm>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F959932-3116-41F6-B308-3789F450FBD8}" type="slidenum">
              <a:rPr lang="en-US" smtClean="0"/>
              <a:t>6</a:t>
            </a:fld>
            <a:endParaRPr lang="en-US" dirty="0"/>
          </a:p>
        </p:txBody>
      </p:sp>
    </p:spTree>
    <p:extLst>
      <p:ext uri="{BB962C8B-B14F-4D97-AF65-F5344CB8AC3E}">
        <p14:creationId xmlns:p14="http://schemas.microsoft.com/office/powerpoint/2010/main" val="2927468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7</a:t>
            </a:fld>
            <a:endParaRPr lang="en-US" dirty="0"/>
          </a:p>
        </p:txBody>
      </p:sp>
    </p:spTree>
    <p:extLst>
      <p:ext uri="{BB962C8B-B14F-4D97-AF65-F5344CB8AC3E}">
        <p14:creationId xmlns:p14="http://schemas.microsoft.com/office/powerpoint/2010/main" val="162552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8</a:t>
            </a:fld>
            <a:endParaRPr lang="en-US" dirty="0"/>
          </a:p>
        </p:txBody>
      </p:sp>
    </p:spTree>
    <p:extLst>
      <p:ext uri="{BB962C8B-B14F-4D97-AF65-F5344CB8AC3E}">
        <p14:creationId xmlns:p14="http://schemas.microsoft.com/office/powerpoint/2010/main" val="274505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8100" y="641350"/>
            <a:ext cx="4181475" cy="3136900"/>
          </a:xfrm>
        </p:spPr>
      </p:sp>
      <p:sp>
        <p:nvSpPr>
          <p:cNvPr id="3" name="Notes Placeholder 2"/>
          <p:cNvSpPr>
            <a:spLocks noGrp="1"/>
          </p:cNvSpPr>
          <p:nvPr>
            <p:ph type="body" idx="1"/>
          </p:nvPr>
        </p:nvSpPr>
        <p:spPr>
          <a:xfrm>
            <a:off x="823704" y="3960935"/>
            <a:ext cx="5608320" cy="4356075"/>
          </a:xfrm>
        </p:spPr>
        <p:txBody>
          <a:bodyPr/>
          <a:lstStyle/>
          <a:p>
            <a:endParaRPr lang="en-US" dirty="0"/>
          </a:p>
        </p:txBody>
      </p:sp>
      <p:sp>
        <p:nvSpPr>
          <p:cNvPr id="4" name="Slide Number Placeholder 3"/>
          <p:cNvSpPr>
            <a:spLocks noGrp="1"/>
          </p:cNvSpPr>
          <p:nvPr>
            <p:ph type="sldNum" sz="quarter" idx="10"/>
          </p:nvPr>
        </p:nvSpPr>
        <p:spPr/>
        <p:txBody>
          <a:bodyPr/>
          <a:lstStyle/>
          <a:p>
            <a:fld id="{2F959932-3116-41F6-B308-3789F450FBD8}" type="slidenum">
              <a:rPr lang="en-US" smtClean="0"/>
              <a:t>9</a:t>
            </a:fld>
            <a:endParaRPr lang="en-US" dirty="0"/>
          </a:p>
        </p:txBody>
      </p:sp>
    </p:spTree>
    <p:extLst>
      <p:ext uri="{BB962C8B-B14F-4D97-AF65-F5344CB8AC3E}">
        <p14:creationId xmlns:p14="http://schemas.microsoft.com/office/powerpoint/2010/main" val="3885083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xml"/><Relationship Id="rId5" Type="http://schemas.openxmlformats.org/officeDocument/2006/relationships/tags" Target="../tags/tag10.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descr="Powerpoint-04.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95556"/>
          <a:stretch/>
        </p:blipFill>
        <p:spPr>
          <a:xfrm>
            <a:off x="0" y="0"/>
            <a:ext cx="406400" cy="6858000"/>
          </a:xfrm>
          <a:prstGeom prst="rect">
            <a:avLst/>
          </a:prstGeom>
        </p:spPr>
      </p:pic>
      <p:sp>
        <p:nvSpPr>
          <p:cNvPr id="3" name="Rectangle 2"/>
          <p:cNvSpPr/>
          <p:nvPr userDrawn="1"/>
        </p:nvSpPr>
        <p:spPr>
          <a:xfrm>
            <a:off x="330200" y="0"/>
            <a:ext cx="88138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406400" y="67733"/>
            <a:ext cx="8652933" cy="671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849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1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863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2A11-861F-4C53-86D0-1019EAD6DE62}"/>
              </a:ext>
            </a:extLst>
          </p:cNvPr>
          <p:cNvSpPr>
            <a:spLocks noGrp="1"/>
          </p:cNvSpPr>
          <p:nvPr>
            <p:ph type="ctrTitle"/>
            <p:custDataLst>
              <p:tags r:id="rId1"/>
            </p:custDataLst>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713C36E-31C2-4980-AA30-3F9AE7AB25EF}"/>
              </a:ext>
            </a:extLst>
          </p:cNvPr>
          <p:cNvSpPr>
            <a:spLocks noGrp="1"/>
          </p:cNvSpPr>
          <p:nvPr>
            <p:ph type="subTitle" idx="1"/>
            <p:custDataLst>
              <p:tags r:id="rId2"/>
            </p:custDataLst>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72CDF67-869B-4793-BAC7-2355B619CF2C}"/>
              </a:ext>
            </a:extLst>
          </p:cNvPr>
          <p:cNvSpPr>
            <a:spLocks noGrp="1"/>
          </p:cNvSpPr>
          <p:nvPr>
            <p:ph type="dt" sz="half" idx="10"/>
            <p:custDataLst>
              <p:tags r:id="rId3"/>
            </p:custDataLst>
          </p:nvPr>
        </p:nvSpPr>
        <p:spPr/>
        <p:txBody>
          <a:bodyPr/>
          <a:lstStyle/>
          <a:p>
            <a:fld id="{97E0DA8C-658A-494B-A862-AB2D5ED68768}" type="datetimeFigureOut">
              <a:rPr lang="en-US" smtClean="0"/>
              <a:t>3/23/2023</a:t>
            </a:fld>
            <a:endParaRPr lang="en-US"/>
          </a:p>
        </p:txBody>
      </p:sp>
      <p:sp>
        <p:nvSpPr>
          <p:cNvPr id="5" name="Footer Placeholder 4">
            <a:extLst>
              <a:ext uri="{FF2B5EF4-FFF2-40B4-BE49-F238E27FC236}">
                <a16:creationId xmlns:a16="http://schemas.microsoft.com/office/drawing/2014/main" id="{FE130F4B-0F51-4553-AEB8-25CCAD683CA7}"/>
              </a:ext>
            </a:extLst>
          </p:cNvPr>
          <p:cNvSpPr>
            <a:spLocks noGrp="1"/>
          </p:cNvSpPr>
          <p:nvPr>
            <p:ph type="ftr" sz="quarter" idx="11"/>
            <p:custDataLst>
              <p:tags r:id="rId4"/>
            </p:custDataLst>
          </p:nvPr>
        </p:nvSpPr>
        <p:spPr/>
        <p:txBody>
          <a:bodyPr/>
          <a:lstStyle/>
          <a:p>
            <a:endParaRPr lang="en-US"/>
          </a:p>
        </p:txBody>
      </p:sp>
      <p:sp>
        <p:nvSpPr>
          <p:cNvPr id="6" name="Slide Number Placeholder 5">
            <a:extLst>
              <a:ext uri="{FF2B5EF4-FFF2-40B4-BE49-F238E27FC236}">
                <a16:creationId xmlns:a16="http://schemas.microsoft.com/office/drawing/2014/main" id="{0C4B46E4-8470-439A-AE9A-78AFD5DB07B6}"/>
              </a:ext>
            </a:extLst>
          </p:cNvPr>
          <p:cNvSpPr>
            <a:spLocks noGrp="1"/>
          </p:cNvSpPr>
          <p:nvPr>
            <p:ph type="sldNum" sz="quarter" idx="12"/>
            <p:custDataLst>
              <p:tags r:id="rId5"/>
            </p:custDataLst>
          </p:nvPr>
        </p:nvSpPr>
        <p:spPr/>
        <p:txBody>
          <a:bodyPr/>
          <a:lstStyle/>
          <a:p>
            <a:fld id="{0623CDAB-3020-4070-8927-194097C208EF}" type="slidenum">
              <a:rPr lang="en-US" smtClean="0"/>
              <a:t>‹#›</a:t>
            </a:fld>
            <a:endParaRPr lang="en-US"/>
          </a:p>
        </p:txBody>
      </p:sp>
    </p:spTree>
    <p:extLst>
      <p:ext uri="{BB962C8B-B14F-4D97-AF65-F5344CB8AC3E}">
        <p14:creationId xmlns:p14="http://schemas.microsoft.com/office/powerpoint/2010/main" val="48953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Powerpoint-04.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95556"/>
          <a:stretch/>
        </p:blipFill>
        <p:spPr>
          <a:xfrm>
            <a:off x="0" y="0"/>
            <a:ext cx="406400" cy="6858000"/>
          </a:xfrm>
          <a:prstGeom prst="rect">
            <a:avLst/>
          </a:prstGeom>
        </p:spPr>
      </p:pic>
      <p:sp>
        <p:nvSpPr>
          <p:cNvPr id="3" name="Title 1"/>
          <p:cNvSpPr>
            <a:spLocks noGrp="1"/>
          </p:cNvSpPr>
          <p:nvPr>
            <p:ph type="title" hasCustomPrompt="1"/>
          </p:nvPr>
        </p:nvSpPr>
        <p:spPr>
          <a:xfrm>
            <a:off x="457200" y="274638"/>
            <a:ext cx="8229600" cy="1143000"/>
          </a:xfrm>
        </p:spPr>
        <p:txBody>
          <a:bodyPr/>
          <a:lstStyle>
            <a:lvl1pPr>
              <a:defRPr b="1" i="0">
                <a:solidFill>
                  <a:srgbClr val="683064"/>
                </a:solidFill>
                <a:latin typeface="Cabin Condensed"/>
                <a:cs typeface="Cabin Condensed"/>
              </a:defRPr>
            </a:lvl1pPr>
          </a:lstStyle>
          <a:p>
            <a:r>
              <a:rPr lang="en-US" dirty="0"/>
              <a:t>CLICK TO EDIT MASTER TITLE STYLE</a:t>
            </a:r>
          </a:p>
        </p:txBody>
      </p:sp>
      <p:sp>
        <p:nvSpPr>
          <p:cNvPr id="4" name="Content Placeholder 2"/>
          <p:cNvSpPr>
            <a:spLocks noGrp="1"/>
          </p:cNvSpPr>
          <p:nvPr>
            <p:ph idx="1"/>
          </p:nvPr>
        </p:nvSpPr>
        <p:spPr>
          <a:xfrm>
            <a:off x="457200" y="1600200"/>
            <a:ext cx="8229600" cy="4525963"/>
          </a:xfrm>
        </p:spPr>
        <p:txBody>
          <a:bodyPr/>
          <a:lstStyle>
            <a:lvl1pPr>
              <a:defRPr>
                <a:latin typeface="Lora Regular Roman"/>
                <a:cs typeface="Lora Regular Roman"/>
              </a:defRPr>
            </a:lvl1pPr>
            <a:lvl2pPr>
              <a:defRPr>
                <a:latin typeface="Lora Regular Roman"/>
                <a:cs typeface="Lora Regular Roman"/>
              </a:defRPr>
            </a:lvl2pPr>
            <a:lvl3pPr>
              <a:defRPr>
                <a:latin typeface="Lora Regular Roman"/>
                <a:cs typeface="Lora Regular Roman"/>
              </a:defRPr>
            </a:lvl3pPr>
            <a:lvl4pPr>
              <a:defRPr>
                <a:latin typeface="Lora Regular Roman"/>
                <a:cs typeface="Lora Regular Roman"/>
              </a:defRPr>
            </a:lvl4pPr>
            <a:lvl5pPr>
              <a:defRPr>
                <a:latin typeface="Lora Regular Roman"/>
                <a:cs typeface="Lora Regular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Lora Regular Roman"/>
                <a:cs typeface="Lora Regular Roman"/>
              </a:defRPr>
            </a:lvl1pPr>
          </a:lstStyle>
          <a:p>
            <a:fld id="{86936194-59C0-AB4E-B0C7-1AAD13B96A54}" type="slidenum">
              <a:rPr lang="en-US" smtClean="0"/>
              <a:pPr/>
              <a:t>‹#›</a:t>
            </a:fld>
            <a:endParaRPr lang="en-US" dirty="0"/>
          </a:p>
        </p:txBody>
      </p:sp>
      <p:sp>
        <p:nvSpPr>
          <p:cNvPr id="6" name="Rectangle 5"/>
          <p:cNvSpPr/>
          <p:nvPr userDrawn="1"/>
        </p:nvSpPr>
        <p:spPr>
          <a:xfrm>
            <a:off x="330200" y="0"/>
            <a:ext cx="88138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06400" y="67733"/>
            <a:ext cx="8652933" cy="671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nip Single Corner Rectangle 7"/>
          <p:cNvSpPr/>
          <p:nvPr userDrawn="1"/>
        </p:nvSpPr>
        <p:spPr>
          <a:xfrm flipH="1">
            <a:off x="8153400" y="5689600"/>
            <a:ext cx="905933" cy="1092200"/>
          </a:xfrm>
          <a:prstGeom prst="snip1Rect">
            <a:avLst/>
          </a:prstGeom>
          <a:solidFill>
            <a:schemeClr val="bg1">
              <a:lumMod val="95000"/>
            </a:schemeClr>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43636" y="5827199"/>
            <a:ext cx="576072" cy="868830"/>
          </a:xfrm>
          <a:prstGeom prst="rect">
            <a:avLst/>
          </a:prstGeom>
        </p:spPr>
      </p:pic>
    </p:spTree>
    <p:extLst>
      <p:ext uri="{BB962C8B-B14F-4D97-AF65-F5344CB8AC3E}">
        <p14:creationId xmlns:p14="http://schemas.microsoft.com/office/powerpoint/2010/main" val="392056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406400" y="67733"/>
            <a:ext cx="8652933" cy="671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nip Single Corner Rectangle 3"/>
          <p:cNvSpPr/>
          <p:nvPr userDrawn="1"/>
        </p:nvSpPr>
        <p:spPr>
          <a:xfrm flipH="1">
            <a:off x="8153400" y="5689600"/>
            <a:ext cx="905933" cy="1092200"/>
          </a:xfrm>
          <a:prstGeom prst="snip1Rect">
            <a:avLst/>
          </a:prstGeom>
          <a:solidFill>
            <a:schemeClr val="bg1">
              <a:lumMod val="95000"/>
            </a:schemeClr>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3636" y="5827199"/>
            <a:ext cx="576072" cy="868830"/>
          </a:xfrm>
          <a:prstGeom prst="rect">
            <a:avLst/>
          </a:prstGeom>
        </p:spPr>
      </p:pic>
      <p:sp>
        <p:nvSpPr>
          <p:cNvPr id="6" name="Rectangle 5"/>
          <p:cNvSpPr/>
          <p:nvPr userDrawn="1"/>
        </p:nvSpPr>
        <p:spPr>
          <a:xfrm>
            <a:off x="0" y="0"/>
            <a:ext cx="320040" cy="6858000"/>
          </a:xfrm>
          <a:prstGeom prst="rect">
            <a:avLst/>
          </a:prstGeom>
          <a:solidFill>
            <a:srgbClr val="FCB9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5758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406400" y="67733"/>
            <a:ext cx="8652933" cy="671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0"/>
            <a:ext cx="320040" cy="6858000"/>
          </a:xfrm>
          <a:prstGeom prst="rect">
            <a:avLst/>
          </a:prstGeom>
          <a:solidFill>
            <a:srgbClr val="F68B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7809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79926" y="67733"/>
            <a:ext cx="8979408" cy="671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nip Single Corner Rectangle 3"/>
          <p:cNvSpPr/>
          <p:nvPr userDrawn="1"/>
        </p:nvSpPr>
        <p:spPr>
          <a:xfrm flipH="1">
            <a:off x="8153400" y="5689600"/>
            <a:ext cx="905933" cy="1092200"/>
          </a:xfrm>
          <a:prstGeom prst="snip1Rect">
            <a:avLst/>
          </a:prstGeom>
          <a:solidFill>
            <a:schemeClr val="bg1">
              <a:lumMod val="95000"/>
            </a:schemeClr>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79926" y="0"/>
            <a:ext cx="8979408" cy="186267"/>
          </a:xfrm>
          <a:prstGeom prst="rect">
            <a:avLst/>
          </a:prstGeom>
          <a:solidFill>
            <a:srgbClr val="6540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1143000" y="186267"/>
            <a:ext cx="6858000" cy="186267"/>
          </a:xfrm>
          <a:prstGeom prst="rect">
            <a:avLst/>
          </a:prstGeom>
          <a:solidFill>
            <a:srgbClr val="F68B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286000" y="368998"/>
            <a:ext cx="4572000" cy="186268"/>
          </a:xfrm>
          <a:prstGeom prst="rect">
            <a:avLst/>
          </a:prstGeom>
          <a:solidFill>
            <a:srgbClr val="2322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3429000" y="552672"/>
            <a:ext cx="2286000" cy="182880"/>
          </a:xfrm>
          <a:prstGeom prst="rect">
            <a:avLst/>
          </a:prstGeom>
          <a:solidFill>
            <a:srgbClr val="FCB91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3636" y="5827199"/>
            <a:ext cx="576072" cy="868830"/>
          </a:xfrm>
          <a:prstGeom prst="rect">
            <a:avLst/>
          </a:prstGeom>
        </p:spPr>
      </p:pic>
    </p:spTree>
    <p:extLst>
      <p:ext uri="{BB962C8B-B14F-4D97-AF65-F5344CB8AC3E}">
        <p14:creationId xmlns:p14="http://schemas.microsoft.com/office/powerpoint/2010/main" val="2289334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406400" y="67733"/>
            <a:ext cx="8652933" cy="671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0"/>
            <a:ext cx="320040" cy="6858000"/>
          </a:xfrm>
          <a:prstGeom prst="rect">
            <a:avLst/>
          </a:prstGeom>
          <a:solidFill>
            <a:srgbClr val="2322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2727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406400" y="67733"/>
            <a:ext cx="8652933" cy="67140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Snip Single Corner Rectangle 3"/>
          <p:cNvSpPr/>
          <p:nvPr userDrawn="1"/>
        </p:nvSpPr>
        <p:spPr>
          <a:xfrm flipH="1">
            <a:off x="8153400" y="5689600"/>
            <a:ext cx="905933" cy="1092200"/>
          </a:xfrm>
          <a:prstGeom prst="snip1Rect">
            <a:avLst/>
          </a:prstGeom>
          <a:solidFill>
            <a:schemeClr val="bg1">
              <a:lumMod val="95000"/>
            </a:schemeClr>
          </a:soli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43636" y="5827199"/>
            <a:ext cx="576072" cy="868830"/>
          </a:xfrm>
          <a:prstGeom prst="rect">
            <a:avLst/>
          </a:prstGeom>
        </p:spPr>
      </p:pic>
      <p:sp>
        <p:nvSpPr>
          <p:cNvPr id="6" name="Rectangle 5"/>
          <p:cNvSpPr/>
          <p:nvPr userDrawn="1"/>
        </p:nvSpPr>
        <p:spPr>
          <a:xfrm>
            <a:off x="0" y="0"/>
            <a:ext cx="320040" cy="6858000"/>
          </a:xfrm>
          <a:prstGeom prst="rect">
            <a:avLst/>
          </a:prstGeom>
          <a:solidFill>
            <a:srgbClr val="6540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40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2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04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custDataLst>
              <p:tags r:id="rId15"/>
            </p:custDataLst>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custDataLst>
              <p:tags r:id="rId16"/>
            </p:custDataLst>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4A5EA-46DA-4AEF-A3F5-3FEF84BF107B}" type="datetimeFigureOut">
              <a:rPr lang="en-US" smtClean="0"/>
              <a:t>3/23/2023</a:t>
            </a:fld>
            <a:endParaRPr lang="en-US" dirty="0"/>
          </a:p>
        </p:txBody>
      </p:sp>
      <p:sp>
        <p:nvSpPr>
          <p:cNvPr id="5" name="Footer Placeholder 4"/>
          <p:cNvSpPr>
            <a:spLocks noGrp="1"/>
          </p:cNvSpPr>
          <p:nvPr>
            <p:ph type="ftr" sz="quarter" idx="3"/>
            <p:custDataLst>
              <p:tags r:id="rId17"/>
            </p:custDataLst>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custDataLst>
              <p:tags r:id="rId18"/>
            </p:custDataLst>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20BCF-6559-4CB5-A84E-EABF1DAF7C1F}" type="slidenum">
              <a:rPr lang="en-US" smtClean="0"/>
              <a:t>‹#›</a:t>
            </a:fld>
            <a:endParaRPr lang="en-US" dirty="0"/>
          </a:p>
        </p:txBody>
      </p:sp>
    </p:spTree>
    <p:extLst>
      <p:ext uri="{BB962C8B-B14F-4D97-AF65-F5344CB8AC3E}">
        <p14:creationId xmlns:p14="http://schemas.microsoft.com/office/powerpoint/2010/main" val="36960400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61" r:id="rId8"/>
    <p:sldLayoutId id="2147483662" r:id="rId9"/>
    <p:sldLayoutId id="2147483667" r:id="rId10"/>
    <p:sldLayoutId id="2147483668"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1.xml"/><Relationship Id="rId7" Type="http://schemas.openxmlformats.org/officeDocument/2006/relationships/image" Target="../media/image4.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jpg"/><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8.xml"/><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7.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9.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1.m4a"/><Relationship Id="rId7" Type="http://schemas.openxmlformats.org/officeDocument/2006/relationships/image" Target="../media/image28.png"/><Relationship Id="rId2" Type="http://schemas.microsoft.com/office/2007/relationships/media" Target="../media/media11.m4a"/><Relationship Id="rId1" Type="http://schemas.openxmlformats.org/officeDocument/2006/relationships/tags" Target="../tags/tag17.xml"/><Relationship Id="rId6" Type="http://schemas.openxmlformats.org/officeDocument/2006/relationships/image" Target="../media/image13.emf"/><Relationship Id="rId5" Type="http://schemas.openxmlformats.org/officeDocument/2006/relationships/notesSlide" Target="../notesSlides/notesSlide11.xml"/><Relationship Id="rId4"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2.m4a"/><Relationship Id="rId7" Type="http://schemas.openxmlformats.org/officeDocument/2006/relationships/hyperlink" Target="https://www.nj.gov/labor/career-services" TargetMode="External"/><Relationship Id="rId2" Type="http://schemas.microsoft.com/office/2007/relationships/media" Target="../media/media12.m4a"/><Relationship Id="rId1" Type="http://schemas.openxmlformats.org/officeDocument/2006/relationships/tags" Target="../tags/tag18.xml"/><Relationship Id="rId6" Type="http://schemas.openxmlformats.org/officeDocument/2006/relationships/image" Target="../media/image13.emf"/><Relationship Id="rId5" Type="http://schemas.openxmlformats.org/officeDocument/2006/relationships/notesSlide" Target="../notesSlides/notesSlide12.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0.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nj.gov/military/veterans/civil-service-preference/" TargetMode="External"/><Relationship Id="rId5" Type="http://schemas.openxmlformats.org/officeDocument/2006/relationships/image" Target="../media/image10.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www.nj.gov/labor/labormarketinformation/" TargetMode="External"/><Relationship Id="rId3" Type="http://schemas.openxmlformats.org/officeDocument/2006/relationships/audio" Target="../media/media15.m4a"/><Relationship Id="rId7" Type="http://schemas.openxmlformats.org/officeDocument/2006/relationships/image" Target="../media/image9.emf"/><Relationship Id="rId2" Type="http://schemas.microsoft.com/office/2007/relationships/media" Target="../media/media15.m4a"/><Relationship Id="rId1" Type="http://schemas.openxmlformats.org/officeDocument/2006/relationships/tags" Target="../tags/tag19.xml"/><Relationship Id="rId6" Type="http://schemas.openxmlformats.org/officeDocument/2006/relationships/image" Target="../media/image30.png"/><Relationship Id="rId5" Type="http://schemas.openxmlformats.org/officeDocument/2006/relationships/notesSlide" Target="../notesSlides/notesSlide15.xml"/><Relationship Id="rId4" Type="http://schemas.openxmlformats.org/officeDocument/2006/relationships/slideLayout" Target="../slideLayouts/slideLayout10.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0.xml"/><Relationship Id="rId7" Type="http://schemas.openxmlformats.org/officeDocument/2006/relationships/image" Target="../media/image9.e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jpeg"/><Relationship Id="rId5" Type="http://schemas.openxmlformats.org/officeDocument/2006/relationships/notesSlide" Target="../notesSlides/notesSlide16.xml"/><Relationship Id="rId4"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2.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0.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www.njfamilycare.org/default.aspx" TargetMode="External"/><Relationship Id="rId13" Type="http://schemas.openxmlformats.org/officeDocument/2006/relationships/hyperlink" Target="https://www.njmentalhealthcares.org/" TargetMode="External"/><Relationship Id="rId3" Type="http://schemas.openxmlformats.org/officeDocument/2006/relationships/slideLayout" Target="../slideLayouts/slideLayout10.xml"/><Relationship Id="rId7" Type="http://schemas.openxmlformats.org/officeDocument/2006/relationships/image" Target="../media/image33.png"/><Relationship Id="rId12" Type="http://schemas.openxmlformats.org/officeDocument/2006/relationships/image" Target="../media/image35.jpg"/><Relationship Id="rId2" Type="http://schemas.openxmlformats.org/officeDocument/2006/relationships/audio" Target="../media/media18.m4a"/><Relationship Id="rId16" Type="http://schemas.openxmlformats.org/officeDocument/2006/relationships/image" Target="../media/image37.jpg"/><Relationship Id="rId1" Type="http://schemas.microsoft.com/office/2007/relationships/media" Target="../media/media18.m4a"/><Relationship Id="rId6" Type="http://schemas.openxmlformats.org/officeDocument/2006/relationships/hyperlink" Target="https://www.nj.gov/njhrc/about/" TargetMode="External"/><Relationship Id="rId11" Type="http://schemas.openxmlformats.org/officeDocument/2006/relationships/hyperlink" Target="https://www.nj211.org/" TargetMode="External"/><Relationship Id="rId5" Type="http://schemas.openxmlformats.org/officeDocument/2006/relationships/image" Target="../media/image9.emf"/><Relationship Id="rId15" Type="http://schemas.openxmlformats.org/officeDocument/2006/relationships/hyperlink" Target="https://www.njhelps.gov/" TargetMode="External"/><Relationship Id="rId10" Type="http://schemas.openxmlformats.org/officeDocument/2006/relationships/image" Target="../media/image5.png"/><Relationship Id="rId4" Type="http://schemas.openxmlformats.org/officeDocument/2006/relationships/notesSlide" Target="../notesSlides/notesSlide18.xml"/><Relationship Id="rId9" Type="http://schemas.openxmlformats.org/officeDocument/2006/relationships/image" Target="../media/image34.png"/><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38.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3.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emf"/><Relationship Id="rId5" Type="http://schemas.openxmlformats.org/officeDocument/2006/relationships/image" Target="../media/image9.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0.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dol.gov/agencies/eta/tradeact" TargetMode="External"/><Relationship Id="rId5" Type="http://schemas.openxmlformats.org/officeDocument/2006/relationships/image" Target="../media/image13.emf"/><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2.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2.emf"/><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slideLayout" Target="../slideLayouts/slideLayout10.xml"/><Relationship Id="rId7" Type="http://schemas.openxmlformats.org/officeDocument/2006/relationships/image" Target="../media/image4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3.emf"/><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www.nj.gov/labor/career-services/apprenticeship/index.shtml" TargetMode="External"/><Relationship Id="rId5" Type="http://schemas.openxmlformats.org/officeDocument/2006/relationships/image" Target="../media/image13.emf"/><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hyperlink" Target="https://nj.metrixlearning.com/" TargetMode="External"/><Relationship Id="rId3" Type="http://schemas.openxmlformats.org/officeDocument/2006/relationships/audio" Target="../media/media25.m4a"/><Relationship Id="rId7" Type="http://schemas.openxmlformats.org/officeDocument/2006/relationships/image" Target="../media/image45.png"/><Relationship Id="rId2" Type="http://schemas.microsoft.com/office/2007/relationships/media" Target="../media/media25.m4a"/><Relationship Id="rId1" Type="http://schemas.openxmlformats.org/officeDocument/2006/relationships/tags" Target="../tags/tag21.xml"/><Relationship Id="rId6" Type="http://schemas.openxmlformats.org/officeDocument/2006/relationships/image" Target="../media/image10.emf"/><Relationship Id="rId5" Type="http://schemas.openxmlformats.org/officeDocument/2006/relationships/notesSlide" Target="../notesSlides/notesSlide24.xml"/><Relationship Id="rId4" Type="http://schemas.openxmlformats.org/officeDocument/2006/relationships/slideLayout" Target="../slideLayouts/slideLayout10.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hyperlink" Target="https://www.onetonline.org/" TargetMode="External"/><Relationship Id="rId3" Type="http://schemas.openxmlformats.org/officeDocument/2006/relationships/audio" Target="../media/media26.m4a"/><Relationship Id="rId7" Type="http://schemas.openxmlformats.org/officeDocument/2006/relationships/image" Target="../media/image5.png"/><Relationship Id="rId2" Type="http://schemas.microsoft.com/office/2007/relationships/media" Target="../media/media26.m4a"/><Relationship Id="rId1" Type="http://schemas.openxmlformats.org/officeDocument/2006/relationships/tags" Target="../tags/tag22.xml"/><Relationship Id="rId6" Type="http://schemas.openxmlformats.org/officeDocument/2006/relationships/image" Target="../media/image10.emf"/><Relationship Id="rId5" Type="http://schemas.openxmlformats.org/officeDocument/2006/relationships/notesSlide" Target="../notesSlides/notesSlide25.xml"/><Relationship Id="rId4"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audio" Target="../media/media27.m4a"/><Relationship Id="rId7" Type="http://schemas.openxmlformats.org/officeDocument/2006/relationships/image" Target="../media/image5.png"/><Relationship Id="rId2" Type="http://schemas.microsoft.com/office/2007/relationships/media" Target="../media/media27.m4a"/><Relationship Id="rId1" Type="http://schemas.openxmlformats.org/officeDocument/2006/relationships/tags" Target="../tags/tag23.xml"/><Relationship Id="rId6" Type="http://schemas.openxmlformats.org/officeDocument/2006/relationships/image" Target="../media/image9.emf"/><Relationship Id="rId5" Type="http://schemas.openxmlformats.org/officeDocument/2006/relationships/notesSlide" Target="../notesSlides/notesSlide26.xml"/><Relationship Id="rId4"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10.xml"/><Relationship Id="rId7" Type="http://schemas.openxmlformats.org/officeDocument/2006/relationships/image" Target="../media/image6.emf"/><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0.emf"/><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0.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1.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4a"/><Relationship Id="rId7" Type="http://schemas.openxmlformats.org/officeDocument/2006/relationships/image" Target="../media/image12.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3.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3.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8.m4a"/><Relationship Id="rId7" Type="http://schemas.openxmlformats.org/officeDocument/2006/relationships/image" Target="../media/image9.em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8.m4a"/><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audio" Target="../media/media9.m4a"/><Relationship Id="rId21" Type="http://schemas.openxmlformats.org/officeDocument/2006/relationships/image" Target="../media/image24.svg"/><Relationship Id="rId7" Type="http://schemas.openxmlformats.org/officeDocument/2006/relationships/diagramData" Target="../diagrams/data1.xml"/><Relationship Id="rId12" Type="http://schemas.openxmlformats.org/officeDocument/2006/relationships/image" Target="../media/image15.png"/><Relationship Id="rId17" Type="http://schemas.openxmlformats.org/officeDocument/2006/relationships/image" Target="../media/image20.svg"/><Relationship Id="rId2" Type="http://schemas.microsoft.com/office/2007/relationships/media" Target="../media/media9.m4a"/><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16.xml"/><Relationship Id="rId6" Type="http://schemas.openxmlformats.org/officeDocument/2006/relationships/image" Target="../media/image9.emf"/><Relationship Id="rId11" Type="http://schemas.microsoft.com/office/2007/relationships/diagramDrawing" Target="../diagrams/drawing1.xml"/><Relationship Id="rId24" Type="http://schemas.openxmlformats.org/officeDocument/2006/relationships/image" Target="../media/image5.png"/><Relationship Id="rId5" Type="http://schemas.openxmlformats.org/officeDocument/2006/relationships/notesSlide" Target="../notesSlides/notesSlide9.xml"/><Relationship Id="rId15" Type="http://schemas.openxmlformats.org/officeDocument/2006/relationships/image" Target="../media/image18.svg"/><Relationship Id="rId23" Type="http://schemas.openxmlformats.org/officeDocument/2006/relationships/image" Target="../media/image26.svg"/><Relationship Id="rId10" Type="http://schemas.openxmlformats.org/officeDocument/2006/relationships/diagramColors" Target="../diagrams/colors1.xml"/><Relationship Id="rId19" Type="http://schemas.openxmlformats.org/officeDocument/2006/relationships/image" Target="../media/image22.svg"/><Relationship Id="rId4" Type="http://schemas.openxmlformats.org/officeDocument/2006/relationships/slideLayout" Target="../slideLayouts/slideLayout10.xml"/><Relationship Id="rId9" Type="http://schemas.openxmlformats.org/officeDocument/2006/relationships/diagramQuickStyle" Target="../diagrams/quickStyle1.xml"/><Relationship Id="rId14" Type="http://schemas.openxmlformats.org/officeDocument/2006/relationships/image" Target="../media/image17.png"/><Relationship Id="rId2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FCF169E-42BD-311B-D2FF-2D7DF75FB12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0566"/>
          <a:stretch/>
        </p:blipFill>
        <p:spPr>
          <a:xfrm>
            <a:off x="0" y="0"/>
            <a:ext cx="9144000" cy="6133322"/>
          </a:xfrm>
          <a:prstGeom prst="rect">
            <a:avLst/>
          </a:prstGeom>
        </p:spPr>
      </p:pic>
      <p:pic>
        <p:nvPicPr>
          <p:cNvPr id="9" name="Audio 8">
            <a:hlinkClick r:id="" action="ppaction://media"/>
            <a:extLst>
              <a:ext uri="{FF2B5EF4-FFF2-40B4-BE49-F238E27FC236}">
                <a16:creationId xmlns:a16="http://schemas.microsoft.com/office/drawing/2014/main" id="{4FB2CE6E-FB85-EC1F-541C-833A0F72769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
        <p:nvSpPr>
          <p:cNvPr id="8" name="TextBox 7">
            <a:extLst>
              <a:ext uri="{FF2B5EF4-FFF2-40B4-BE49-F238E27FC236}">
                <a16:creationId xmlns:a16="http://schemas.microsoft.com/office/drawing/2014/main" id="{A8581D82-D07C-6A60-23E6-66B1B8690BB7}"/>
              </a:ext>
            </a:extLst>
          </p:cNvPr>
          <p:cNvSpPr txBox="1"/>
          <p:nvPr/>
        </p:nvSpPr>
        <p:spPr>
          <a:xfrm>
            <a:off x="2278942" y="3397236"/>
            <a:ext cx="5982134" cy="523220"/>
          </a:xfrm>
          <a:prstGeom prst="rect">
            <a:avLst/>
          </a:prstGeom>
          <a:noFill/>
        </p:spPr>
        <p:txBody>
          <a:bodyPr wrap="square" lIns="0" tIns="0" rIns="0" bIns="0" rtlCol="0">
            <a:noAutofit/>
          </a:bodyPr>
          <a:lstStyle/>
          <a:p>
            <a:r>
              <a:rPr lang="en-US" sz="4400" b="1" dirty="0">
                <a:solidFill>
                  <a:schemeClr val="bg1"/>
                </a:solidFill>
              </a:rPr>
              <a:t>Welcome</a:t>
            </a:r>
          </a:p>
        </p:txBody>
      </p:sp>
      <p:sp>
        <p:nvSpPr>
          <p:cNvPr id="11" name="TextBox 10">
            <a:extLst>
              <a:ext uri="{FF2B5EF4-FFF2-40B4-BE49-F238E27FC236}">
                <a16:creationId xmlns:a16="http://schemas.microsoft.com/office/drawing/2014/main" id="{FC87321B-8F94-790D-E099-B96D40A601C2}"/>
              </a:ext>
            </a:extLst>
          </p:cNvPr>
          <p:cNvSpPr txBox="1"/>
          <p:nvPr/>
        </p:nvSpPr>
        <p:spPr>
          <a:xfrm>
            <a:off x="2278940" y="4253501"/>
            <a:ext cx="6865059" cy="1109609"/>
          </a:xfrm>
          <a:prstGeom prst="rect">
            <a:avLst/>
          </a:prstGeom>
          <a:noFill/>
        </p:spPr>
        <p:txBody>
          <a:bodyPr wrap="square" lIns="0" tIns="0" rIns="0" bIns="0" rtlCol="0">
            <a:noAutofit/>
          </a:bodyPr>
          <a:lstStyle/>
          <a:p>
            <a:pPr marL="9525" lvl="1">
              <a:lnSpc>
                <a:spcPct val="85000"/>
              </a:lnSpc>
              <a:spcAft>
                <a:spcPts val="1200"/>
              </a:spcAft>
            </a:pPr>
            <a:r>
              <a:rPr lang="en-US" sz="2100" b="1" dirty="0">
                <a:solidFill>
                  <a:schemeClr val="bg1"/>
                </a:solidFill>
                <a:latin typeface="Calibri" panose="020F0502020204030204" pitchFamily="34" charset="0"/>
                <a:ea typeface="Roboto Medium" panose="02000000000000000000" pitchFamily="2" charset="0"/>
                <a:cs typeface="Calibri" panose="020F0502020204030204" pitchFamily="34" charset="0"/>
              </a:rPr>
              <a:t>This Re-Employment Services and Eligibility Assessment</a:t>
            </a:r>
            <a:br>
              <a:rPr lang="en-US" sz="2100" b="1" dirty="0">
                <a:solidFill>
                  <a:schemeClr val="bg1"/>
                </a:solidFill>
                <a:latin typeface="Calibri" panose="020F0502020204030204" pitchFamily="34" charset="0"/>
                <a:ea typeface="Roboto Medium" panose="02000000000000000000" pitchFamily="2" charset="0"/>
                <a:cs typeface="Calibri" panose="020F0502020204030204" pitchFamily="34" charset="0"/>
              </a:rPr>
            </a:br>
            <a:r>
              <a:rPr lang="en-US" sz="2100" b="1" dirty="0">
                <a:solidFill>
                  <a:schemeClr val="bg1"/>
                </a:solidFill>
                <a:latin typeface="Calibri" panose="020F0502020204030204" pitchFamily="34" charset="0"/>
                <a:ea typeface="Roboto Medium" panose="02000000000000000000" pitchFamily="2" charset="0"/>
                <a:cs typeface="Calibri" panose="020F0502020204030204" pitchFamily="34" charset="0"/>
              </a:rPr>
              <a:t>Orientation is provided by the New Jersey Department of </a:t>
            </a:r>
            <a:br>
              <a:rPr lang="en-US" sz="2100" b="1" dirty="0">
                <a:solidFill>
                  <a:schemeClr val="bg1"/>
                </a:solidFill>
                <a:latin typeface="Calibri" panose="020F0502020204030204" pitchFamily="34" charset="0"/>
                <a:ea typeface="Roboto Medium" panose="02000000000000000000" pitchFamily="2" charset="0"/>
                <a:cs typeface="Calibri" panose="020F0502020204030204" pitchFamily="34" charset="0"/>
              </a:rPr>
            </a:br>
            <a:r>
              <a:rPr lang="en-US" sz="2100" b="1" dirty="0">
                <a:solidFill>
                  <a:schemeClr val="bg1"/>
                </a:solidFill>
                <a:latin typeface="Calibri" panose="020F0502020204030204" pitchFamily="34" charset="0"/>
                <a:ea typeface="Roboto Medium" panose="02000000000000000000" pitchFamily="2" charset="0"/>
                <a:cs typeface="Calibri" panose="020F0502020204030204" pitchFamily="34" charset="0"/>
              </a:rPr>
              <a:t>Labor and Workforce Development (NJDOL)</a:t>
            </a:r>
          </a:p>
          <a:p>
            <a:endParaRPr lang="en-US" b="1"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4E247042-BFCC-6E2A-AA1C-B4D33F85B4AB}"/>
              </a:ext>
            </a:extLst>
          </p:cNvPr>
          <p:cNvPicPr>
            <a:picLocks noChangeAspect="1"/>
          </p:cNvPicPr>
          <p:nvPr/>
        </p:nvPicPr>
        <p:blipFill>
          <a:blip r:embed="rId9"/>
          <a:stretch>
            <a:fillRect/>
          </a:stretch>
        </p:blipFill>
        <p:spPr>
          <a:xfrm>
            <a:off x="2270588" y="6275390"/>
            <a:ext cx="6486209" cy="403148"/>
          </a:xfrm>
          <a:prstGeom prst="rect">
            <a:avLst/>
          </a:prstGeom>
        </p:spPr>
      </p:pic>
      <p:pic>
        <p:nvPicPr>
          <p:cNvPr id="2" name="Picture 1">
            <a:extLst>
              <a:ext uri="{FF2B5EF4-FFF2-40B4-BE49-F238E27FC236}">
                <a16:creationId xmlns:a16="http://schemas.microsoft.com/office/drawing/2014/main" id="{4DDD22DA-706A-4691-C67D-8B761A24D1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069" y="2525487"/>
            <a:ext cx="1119673" cy="1119673"/>
          </a:xfrm>
          <a:prstGeom prst="rect">
            <a:avLst/>
          </a:prstGeom>
        </p:spPr>
      </p:pic>
      <p:sp>
        <p:nvSpPr>
          <p:cNvPr id="3" name="TextBox 2">
            <a:extLst>
              <a:ext uri="{FF2B5EF4-FFF2-40B4-BE49-F238E27FC236}">
                <a16:creationId xmlns:a16="http://schemas.microsoft.com/office/drawing/2014/main" id="{C7B4CE3B-42A6-7C74-3128-58B5477EB6F1}"/>
              </a:ext>
            </a:extLst>
          </p:cNvPr>
          <p:cNvSpPr txBox="1"/>
          <p:nvPr/>
        </p:nvSpPr>
        <p:spPr>
          <a:xfrm>
            <a:off x="2285162" y="2398869"/>
            <a:ext cx="5982134" cy="1119672"/>
          </a:xfrm>
          <a:prstGeom prst="rect">
            <a:avLst/>
          </a:prstGeom>
          <a:noFill/>
        </p:spPr>
        <p:txBody>
          <a:bodyPr wrap="square" lIns="0" tIns="0" rIns="0" bIns="0" rtlCol="0">
            <a:noAutofit/>
          </a:bodyPr>
          <a:lstStyle/>
          <a:p>
            <a:pPr>
              <a:lnSpc>
                <a:spcPct val="75000"/>
              </a:lnSpc>
            </a:pPr>
            <a:r>
              <a:rPr lang="en-US" sz="2800" b="1" dirty="0">
                <a:solidFill>
                  <a:schemeClr val="bg1"/>
                </a:solidFill>
              </a:rPr>
              <a:t>NEW JERSEY</a:t>
            </a:r>
            <a:br>
              <a:rPr lang="en-US" sz="2800" b="1" dirty="0">
                <a:solidFill>
                  <a:schemeClr val="bg1"/>
                </a:solidFill>
              </a:rPr>
            </a:br>
            <a:r>
              <a:rPr lang="en-US" sz="2800" b="1" dirty="0">
                <a:solidFill>
                  <a:schemeClr val="bg1"/>
                </a:solidFill>
              </a:rPr>
              <a:t>DEPARTMENT OF LABOR</a:t>
            </a:r>
            <a:br>
              <a:rPr lang="en-US" sz="2800" b="1" dirty="0">
                <a:solidFill>
                  <a:schemeClr val="bg1"/>
                </a:solidFill>
              </a:rPr>
            </a:br>
            <a:r>
              <a:rPr lang="en-US" sz="2800" b="1" dirty="0">
                <a:solidFill>
                  <a:schemeClr val="bg1"/>
                </a:solidFill>
              </a:rPr>
              <a:t>AND WORKFORCE DEVELOPMENT</a:t>
            </a:r>
          </a:p>
        </p:txBody>
      </p:sp>
      <p:pic>
        <p:nvPicPr>
          <p:cNvPr id="5" name="Picture 4">
            <a:extLst>
              <a:ext uri="{FF2B5EF4-FFF2-40B4-BE49-F238E27FC236}">
                <a16:creationId xmlns:a16="http://schemas.microsoft.com/office/drawing/2014/main" id="{ECC05AA3-DBBC-3AD1-DBE8-941A0F5B97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0" cy="0"/>
          </a:xfrm>
          <a:prstGeom prst="rect">
            <a:avLst/>
          </a:prstGeom>
        </p:spPr>
      </p:pic>
    </p:spTree>
    <p:extLst>
      <p:ext uri="{BB962C8B-B14F-4D97-AF65-F5344CB8AC3E}">
        <p14:creationId xmlns:p14="http://schemas.microsoft.com/office/powerpoint/2010/main" val="1933973447"/>
      </p:ext>
    </p:extLst>
  </p:cSld>
  <p:clrMapOvr>
    <a:masterClrMapping/>
  </p:clrMapOvr>
  <p:transition spd="med" advTm="881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73A591-0826-FDFD-2656-EEBC4A74736A}"/>
              </a:ext>
            </a:extLst>
          </p:cNvPr>
          <p:cNvPicPr>
            <a:picLocks noChangeAspect="1"/>
          </p:cNvPicPr>
          <p:nvPr/>
        </p:nvPicPr>
        <p:blipFill>
          <a:blip r:embed="rId5"/>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2D48A8F0-F379-7801-D447-6821C073FE44}"/>
              </a:ext>
            </a:extLst>
          </p:cNvPr>
          <p:cNvSpPr txBox="1"/>
          <p:nvPr/>
        </p:nvSpPr>
        <p:spPr>
          <a:xfrm>
            <a:off x="1025495" y="2621281"/>
            <a:ext cx="8088827" cy="1884732"/>
          </a:xfrm>
          <a:prstGeom prst="rect">
            <a:avLst/>
          </a:prstGeom>
          <a:noFill/>
        </p:spPr>
        <p:txBody>
          <a:bodyPr wrap="square" lIns="0" tIns="0" rIns="0" bIns="0" rtlCol="0">
            <a:noAutofit/>
          </a:bodyPr>
          <a:lstStyle/>
          <a:p>
            <a:pPr defTabSz="182880">
              <a:lnSpc>
                <a:spcPct val="95000"/>
              </a:lnSpc>
              <a:spcAft>
                <a:spcPts val="1200"/>
              </a:spcAft>
            </a:pPr>
            <a:r>
              <a:rPr lang="en-US" sz="2300" b="1" dirty="0">
                <a:solidFill>
                  <a:srgbClr val="131830"/>
                </a:solidFill>
                <a:latin typeface="Arial" panose="020B0604020202020204" pitchFamily="34" charset="0"/>
                <a:ea typeface="Roboto Medium" panose="02000000000000000000" pitchFamily="2" charset="0"/>
                <a:cs typeface="Arial" panose="020B0604020202020204" pitchFamily="34" charset="0"/>
              </a:rPr>
              <a:t>An </a:t>
            </a:r>
            <a:r>
              <a:rPr lang="en-US" sz="23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individualized Re-employment Plan</a:t>
            </a:r>
            <a:r>
              <a:rPr lang="en-US" sz="2300" b="1" dirty="0">
                <a:solidFill>
                  <a:srgbClr val="C83200"/>
                </a:solidFill>
                <a:latin typeface="Arial Black" panose="020B0604020202020204" pitchFamily="34" charset="0"/>
                <a:ea typeface="Roboto Medium" panose="02000000000000000000" pitchFamily="2" charset="0"/>
                <a:cs typeface="Arial Black" panose="020B0604020202020204" pitchFamily="34" charset="0"/>
              </a:rPr>
              <a:t> </a:t>
            </a:r>
            <a:r>
              <a:rPr lang="en-US" sz="2300" b="1" dirty="0">
                <a:solidFill>
                  <a:srgbClr val="131830"/>
                </a:solidFill>
                <a:latin typeface="Arial" panose="020B0604020202020204" pitchFamily="34" charset="0"/>
                <a:ea typeface="Roboto Medium" panose="02000000000000000000" pitchFamily="2" charset="0"/>
                <a:cs typeface="Arial" panose="020B0604020202020204" pitchFamily="34" charset="0"/>
              </a:rPr>
              <a:t>is a roadmap designed to help you navigate the increasingly complex road to your next job. Our Career Coaches will help you create an employment plan specifically tailored to your skills and needs.</a:t>
            </a:r>
            <a:r>
              <a:rPr lang="en-US" sz="2300"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EEC78158-9607-B45C-61B6-A4CED7D68326}"/>
              </a:ext>
            </a:extLst>
          </p:cNvPr>
          <p:cNvSpPr txBox="1"/>
          <p:nvPr/>
        </p:nvSpPr>
        <p:spPr>
          <a:xfrm>
            <a:off x="1025495" y="1095826"/>
            <a:ext cx="7873408" cy="619852"/>
          </a:xfrm>
          <a:prstGeom prst="rect">
            <a:avLst/>
          </a:prstGeom>
          <a:noFill/>
        </p:spPr>
        <p:txBody>
          <a:bodyPr wrap="square" lIns="0" tIns="0" rIns="0" bIns="0" rtlCol="0">
            <a:noAutofit/>
          </a:bodyPr>
          <a:lstStyle/>
          <a:p>
            <a:r>
              <a:rPr lang="en-US" sz="4400" b="1" dirty="0">
                <a:solidFill>
                  <a:schemeClr val="bg1"/>
                </a:solidFill>
              </a:rPr>
              <a:t>Your Unique Employment Plan</a:t>
            </a:r>
          </a:p>
        </p:txBody>
      </p:sp>
      <p:pic>
        <p:nvPicPr>
          <p:cNvPr id="16" name="Audio 15">
            <a:hlinkClick r:id="" action="ppaction://media"/>
            <a:extLst>
              <a:ext uri="{FF2B5EF4-FFF2-40B4-BE49-F238E27FC236}">
                <a16:creationId xmlns:a16="http://schemas.microsoft.com/office/drawing/2014/main" id="{52AC3C47-1F7B-7C75-20D8-210F843B6E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C9B3FF2-4F60-2B09-ACD4-2AD7429811A2}"/>
              </a:ext>
            </a:extLst>
          </p:cNvPr>
          <p:cNvPicPr>
            <a:picLocks noChangeAspect="1"/>
          </p:cNvPicPr>
          <p:nvPr/>
        </p:nvPicPr>
        <p:blipFill rotWithShape="1">
          <a:blip r:embed="rId7">
            <a:extLst>
              <a:ext uri="{28A0092B-C50C-407E-A947-70E740481C1C}">
                <a14:useLocalDpi xmlns:a14="http://schemas.microsoft.com/office/drawing/2010/main" val="0"/>
              </a:ext>
            </a:extLst>
          </a:blip>
          <a:srcRect l="5024" t="19940" r="11036" b="18466"/>
          <a:stretch/>
        </p:blipFill>
        <p:spPr>
          <a:xfrm>
            <a:off x="731518" y="4406537"/>
            <a:ext cx="5509181" cy="2466613"/>
          </a:xfrm>
          <a:prstGeom prst="round1Rect">
            <a:avLst/>
          </a:prstGeom>
        </p:spPr>
      </p:pic>
    </p:spTree>
    <p:extLst>
      <p:ext uri="{BB962C8B-B14F-4D97-AF65-F5344CB8AC3E}">
        <p14:creationId xmlns:p14="http://schemas.microsoft.com/office/powerpoint/2010/main" val="1559362526"/>
      </p:ext>
    </p:extLst>
  </p:cSld>
  <p:clrMapOvr>
    <a:masterClrMapping/>
  </p:clrMapOvr>
  <p:transition spd="med" advTm="1593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6B2464-2EAB-0413-7D7A-88C292CBF6EB}"/>
              </a:ext>
            </a:extLst>
          </p:cNvPr>
          <p:cNvPicPr>
            <a:picLocks noChangeAspect="1"/>
          </p:cNvPicPr>
          <p:nvPr/>
        </p:nvPicPr>
        <p:blipFill>
          <a:blip r:embed="rId6"/>
          <a:stretch>
            <a:fill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EDB1C5A9-32B6-0D7A-1FA3-2A04BA0DDC5D}"/>
              </a:ext>
            </a:extLst>
          </p:cNvPr>
          <p:cNvSpPr/>
          <p:nvPr/>
        </p:nvSpPr>
        <p:spPr>
          <a:xfrm>
            <a:off x="3472873" y="2244436"/>
            <a:ext cx="5671127" cy="4359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6D16A9-719C-297E-60B5-85010E4A8661}"/>
              </a:ext>
            </a:extLst>
          </p:cNvPr>
          <p:cNvSpPr txBox="1"/>
          <p:nvPr/>
        </p:nvSpPr>
        <p:spPr>
          <a:xfrm>
            <a:off x="465513" y="1063560"/>
            <a:ext cx="6542116" cy="1037071"/>
          </a:xfrm>
          <a:prstGeom prst="rect">
            <a:avLst/>
          </a:prstGeom>
          <a:noFill/>
        </p:spPr>
        <p:txBody>
          <a:bodyPr wrap="square" lIns="0" tIns="0" rIns="0" bIns="0" rtlCol="0">
            <a:noAutofit/>
          </a:bodyPr>
          <a:lstStyle/>
          <a:p>
            <a:r>
              <a:rPr lang="en-US" sz="4400" b="1" dirty="0">
                <a:solidFill>
                  <a:schemeClr val="bg1"/>
                </a:solidFill>
              </a:rPr>
              <a:t>New Jersey Job Source</a:t>
            </a:r>
          </a:p>
        </p:txBody>
      </p:sp>
      <p:sp>
        <p:nvSpPr>
          <p:cNvPr id="10" name="TextBox 9">
            <a:extLst>
              <a:ext uri="{FF2B5EF4-FFF2-40B4-BE49-F238E27FC236}">
                <a16:creationId xmlns:a16="http://schemas.microsoft.com/office/drawing/2014/main" id="{9FD75CD2-510C-0F65-6428-F852C2A1134F}"/>
              </a:ext>
            </a:extLst>
          </p:cNvPr>
          <p:cNvSpPr txBox="1"/>
          <p:nvPr>
            <p:custDataLst>
              <p:tags r:id="rId1"/>
            </p:custDataLst>
          </p:nvPr>
        </p:nvSpPr>
        <p:spPr>
          <a:xfrm>
            <a:off x="465512" y="2244436"/>
            <a:ext cx="2854961" cy="4561543"/>
          </a:xfrm>
          <a:prstGeom prst="rect">
            <a:avLst/>
          </a:prstGeom>
          <a:noFill/>
        </p:spPr>
        <p:txBody>
          <a:bodyPr wrap="square" lIns="0" tIns="0" rIns="0" bIns="0" rtlCol="0">
            <a:noAutofit/>
          </a:bodyPr>
          <a:lstStyle/>
          <a:p>
            <a:pPr>
              <a:lnSpc>
                <a:spcPct val="90000"/>
              </a:lnSpc>
              <a:spcAft>
                <a:spcPts val="1200"/>
              </a:spcAft>
            </a:pPr>
            <a: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t>At </a:t>
            </a:r>
            <a:r>
              <a:rPr lang="en-US" sz="2100" b="1" dirty="0">
                <a:solidFill>
                  <a:srgbClr val="FFFFFF"/>
                </a:solidFill>
                <a:latin typeface="Arial Black" panose="020B0604020202020204" pitchFamily="34" charset="0"/>
                <a:ea typeface="Roboto Black" panose="02000000000000000000" pitchFamily="2" charset="0"/>
                <a:cs typeface="Arial Black" panose="020B0604020202020204" pitchFamily="34" charset="0"/>
              </a:rPr>
              <a:t>Job Source</a:t>
            </a:r>
            <a:r>
              <a:rPr lang="en-US" sz="2100" b="1" dirty="0">
                <a:solidFill>
                  <a:schemeClr val="bg1"/>
                </a:solidFill>
                <a:latin typeface="Arial Black" panose="020B0604020202020204" pitchFamily="34" charset="0"/>
                <a:ea typeface="Roboto Medium" panose="02000000000000000000" pitchFamily="2" charset="0"/>
                <a:cs typeface="Arial Black" panose="020B0604020202020204" pitchFamily="34" charset="0"/>
              </a:rPr>
              <a:t> </a:t>
            </a:r>
            <a: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t>you will find all you need to get started on</a:t>
            </a:r>
            <a:b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t> your next career opportunity.</a:t>
            </a:r>
          </a:p>
          <a:p>
            <a:pPr>
              <a:lnSpc>
                <a:spcPct val="90000"/>
              </a:lnSpc>
              <a:spcAft>
                <a:spcPts val="1200"/>
              </a:spcAft>
            </a:pPr>
            <a: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t>Register to create an account where you can upload, create, and store all of </a:t>
            </a:r>
            <a:b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t>your job search information and documents in one convenient place.  </a:t>
            </a:r>
          </a:p>
          <a:p>
            <a:pPr>
              <a:lnSpc>
                <a:spcPct val="90000"/>
              </a:lnSpc>
              <a:spcAft>
                <a:spcPts val="1200"/>
              </a:spcAft>
            </a:pPr>
            <a:r>
              <a:rPr lang="en-US" sz="2100" b="1" dirty="0">
                <a:solidFill>
                  <a:schemeClr val="bg1"/>
                </a:solidFill>
                <a:latin typeface="Arial" panose="020B0604020202020204" pitchFamily="34" charset="0"/>
                <a:ea typeface="Roboto Medium" panose="02000000000000000000" pitchFamily="2" charset="0"/>
                <a:cs typeface="Arial" panose="020B0604020202020204" pitchFamily="34" charset="0"/>
              </a:rPr>
              <a:t>Best of all – </a:t>
            </a:r>
            <a:r>
              <a:rPr lang="en-US" sz="2100" b="1" i="1" dirty="0">
                <a:solidFill>
                  <a:schemeClr val="bg1"/>
                </a:solidFill>
                <a:latin typeface="Arial" panose="020B0604020202020204" pitchFamily="34" charset="0"/>
                <a:ea typeface="Roboto" panose="02000000000000000000" pitchFamily="2" charset="0"/>
                <a:cs typeface="Arial" panose="020B0604020202020204" pitchFamily="34" charset="0"/>
              </a:rPr>
              <a:t>it’s free.</a:t>
            </a:r>
          </a:p>
        </p:txBody>
      </p:sp>
      <p:pic>
        <p:nvPicPr>
          <p:cNvPr id="11" name="Picture 10" descr="Graphical user interface&#10;&#10;Description automatically generated">
            <a:extLst>
              <a:ext uri="{FF2B5EF4-FFF2-40B4-BE49-F238E27FC236}">
                <a16:creationId xmlns:a16="http://schemas.microsoft.com/office/drawing/2014/main" id="{E32981C1-C494-1259-4C68-91C048157B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03" r="5169"/>
          <a:stretch/>
        </p:blipFill>
        <p:spPr>
          <a:xfrm>
            <a:off x="3611418" y="2383312"/>
            <a:ext cx="5532582" cy="4165696"/>
          </a:xfrm>
          <a:prstGeom prst="rect">
            <a:avLst/>
          </a:prstGeom>
        </p:spPr>
      </p:pic>
      <p:pic>
        <p:nvPicPr>
          <p:cNvPr id="4" name="Audio 3">
            <a:hlinkClick r:id="" action="ppaction://media"/>
            <a:extLst>
              <a:ext uri="{FF2B5EF4-FFF2-40B4-BE49-F238E27FC236}">
                <a16:creationId xmlns:a16="http://schemas.microsoft.com/office/drawing/2014/main" id="{FF7DFF88-10CB-4026-BA76-7E05ACA33B3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044410035"/>
      </p:ext>
    </p:extLst>
  </p:cSld>
  <p:clrMapOvr>
    <a:masterClrMapping/>
  </p:clrMapOvr>
  <mc:AlternateContent xmlns:mc="http://schemas.openxmlformats.org/markup-compatibility/2006" xmlns:p14="http://schemas.microsoft.com/office/powerpoint/2010/main">
    <mc:Choice Requires="p14">
      <p:transition spd="slow" p14:dur="2000" advTm="17610"/>
    </mc:Choice>
    <mc:Fallback xmlns="">
      <p:transition spd="slow" advTm="1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4C9688-CFC7-FA38-8333-CD61C54173A8}"/>
              </a:ext>
            </a:extLst>
          </p:cNvPr>
          <p:cNvPicPr>
            <a:picLocks noChangeAspect="1"/>
          </p:cNvPicPr>
          <p:nvPr/>
        </p:nvPicPr>
        <p:blipFill rotWithShape="1">
          <a:blip r:embed="rId6"/>
          <a:srcRect t="5233" b="71282"/>
          <a:stretch/>
        </p:blipFill>
        <p:spPr>
          <a:xfrm>
            <a:off x="0" y="0"/>
            <a:ext cx="9144000" cy="1610555"/>
          </a:xfrm>
          <a:prstGeom prst="rect">
            <a:avLst/>
          </a:prstGeom>
        </p:spPr>
      </p:pic>
      <p:sp>
        <p:nvSpPr>
          <p:cNvPr id="8" name="TextBox 7">
            <a:extLst>
              <a:ext uri="{FF2B5EF4-FFF2-40B4-BE49-F238E27FC236}">
                <a16:creationId xmlns:a16="http://schemas.microsoft.com/office/drawing/2014/main" id="{B287AFB5-06FB-4DFB-AA2C-0341A127D458}"/>
              </a:ext>
            </a:extLst>
          </p:cNvPr>
          <p:cNvSpPr txBox="1"/>
          <p:nvPr>
            <p:custDataLst>
              <p:tags r:id="rId1"/>
            </p:custDataLst>
          </p:nvPr>
        </p:nvSpPr>
        <p:spPr>
          <a:xfrm>
            <a:off x="465512" y="5686234"/>
            <a:ext cx="7891917" cy="1119413"/>
          </a:xfrm>
          <a:prstGeom prst="rect">
            <a:avLst/>
          </a:prstGeom>
          <a:noFill/>
          <a:ln>
            <a:noFill/>
          </a:ln>
        </p:spPr>
        <p:txBody>
          <a:bodyPr wrap="square" lIns="0" tIns="0" rIns="0" bIns="0" rtlCol="0">
            <a:noAutofit/>
          </a:bodyPr>
          <a:lstStyle/>
          <a:p>
            <a:pPr marL="0" lvl="2" algn="ctr">
              <a:lnSpc>
                <a:spcPct val="95000"/>
              </a:lnSpc>
              <a:spcAft>
                <a:spcPts val="450"/>
              </a:spcAft>
            </a:pPr>
            <a:r>
              <a:rPr lang="en-US" sz="2000" b="1" dirty="0">
                <a:solidFill>
                  <a:srgbClr val="131830"/>
                </a:solidFill>
                <a:latin typeface="Arial Black" panose="020B0604020202020204" pitchFamily="34" charset="0"/>
                <a:ea typeface="Roboto Black" panose="02000000000000000000" pitchFamily="2" charset="0"/>
                <a:cs typeface="Arial Black" panose="020B0604020202020204" pitchFamily="34" charset="0"/>
              </a:rPr>
              <a:t>For More Information: </a:t>
            </a:r>
          </a:p>
          <a:p>
            <a:pPr marL="0" lvl="2" algn="ctr">
              <a:lnSpc>
                <a:spcPct val="95000"/>
              </a:lnSpc>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Please ask your Career Coach to provide additional information about WIOA programs or visit: </a:t>
            </a:r>
            <a:r>
              <a:rPr lang="en-US" sz="20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7">
                  <a:extLst>
                    <a:ext uri="{A12FA001-AC4F-418D-AE19-62706E023703}">
                      <ahyp:hlinkClr xmlns:ahyp="http://schemas.microsoft.com/office/drawing/2018/hyperlinkcolor" val="tx"/>
                    </a:ext>
                  </a:extLst>
                </a:hlinkClick>
              </a:rPr>
              <a:t>nj.gov/labor/career-services</a:t>
            </a:r>
            <a:endParaRPr lang="en-US" sz="20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endParaRPr>
          </a:p>
        </p:txBody>
      </p:sp>
      <p:pic>
        <p:nvPicPr>
          <p:cNvPr id="14" name="Audio 13">
            <a:hlinkClick r:id="" action="ppaction://media"/>
            <a:extLst>
              <a:ext uri="{FF2B5EF4-FFF2-40B4-BE49-F238E27FC236}">
                <a16:creationId xmlns:a16="http://schemas.microsoft.com/office/drawing/2014/main" id="{05E66B19-BB5F-4A5F-C9B3-8652D420FC46}"/>
              </a:ext>
            </a:extLst>
          </p:cNvPr>
          <p:cNvPicPr>
            <a:picLocks noChangeAspect="1"/>
          </p:cNvPicPr>
          <p:nvPr>
            <a:audioFile r:link="rId3"/>
            <p:extLst>
              <p:ext uri="{DAA4B4D4-6D71-4841-9C94-3DE7FCFB9230}">
                <p14:media xmlns:p14="http://schemas.microsoft.com/office/powerpoint/2010/main" r:embed="rId2"/>
              </p:ext>
            </p:extLst>
          </p:nvPr>
        </p:nvPicPr>
        <p:blipFill rotWithShape="1">
          <a:blip r:embed="rId8"/>
          <a:srcRect l="-53387" t="-16753" r="-38600" b="-42912"/>
          <a:stretch/>
        </p:blipFill>
        <p:spPr>
          <a:xfrm>
            <a:off x="8210654" y="6158368"/>
            <a:ext cx="935667" cy="778141"/>
          </a:xfrm>
          <a:prstGeom prst="rect">
            <a:avLst/>
          </a:prstGeom>
        </p:spPr>
      </p:pic>
      <p:sp>
        <p:nvSpPr>
          <p:cNvPr id="6" name="TextBox 5">
            <a:extLst>
              <a:ext uri="{FF2B5EF4-FFF2-40B4-BE49-F238E27FC236}">
                <a16:creationId xmlns:a16="http://schemas.microsoft.com/office/drawing/2014/main" id="{1AFEDC19-B5DC-7BA3-FF70-4C4E8D1FDB7D}"/>
              </a:ext>
            </a:extLst>
          </p:cNvPr>
          <p:cNvSpPr txBox="1"/>
          <p:nvPr/>
        </p:nvSpPr>
        <p:spPr>
          <a:xfrm>
            <a:off x="465512" y="1730012"/>
            <a:ext cx="8466051" cy="3670558"/>
          </a:xfrm>
          <a:prstGeom prst="rect">
            <a:avLst/>
          </a:prstGeom>
          <a:noFill/>
        </p:spPr>
        <p:txBody>
          <a:bodyPr wrap="square" lIns="0" tIns="0" rIns="0" bIns="0" rtlCol="0">
            <a:noAutofit/>
          </a:bodyPr>
          <a:lstStyle/>
          <a:p>
            <a:pPr marL="7938" defTabSz="182880">
              <a:lnSpc>
                <a:spcPct val="95000"/>
              </a:lnSpc>
              <a:spcAft>
                <a:spcPts val="1200"/>
              </a:spcAft>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Our One Stop Career Centers offer additional WIOA employment and training services for eligible individuals. Your RESEA Career Coach can help connect you to these additional services:</a:t>
            </a:r>
            <a:endParaRPr lang="en-US" sz="2000" b="1" dirty="0">
              <a:solidFill>
                <a:srgbClr val="C83200"/>
              </a:solidFill>
              <a:latin typeface="Arial" panose="020B0604020202020204" pitchFamily="34" charset="0"/>
              <a:cs typeface="Arial" panose="020B0604020202020204" pitchFamily="34" charset="0"/>
            </a:endParaRPr>
          </a:p>
          <a:p>
            <a:pPr marL="347472" indent="-347472" defTabSz="182880">
              <a:lnSpc>
                <a:spcPct val="95000"/>
              </a:lnSpc>
              <a:spcAft>
                <a:spcPts val="1200"/>
              </a:spcAft>
            </a:pPr>
            <a:r>
              <a:rPr lang="en-US" sz="2000" dirty="0">
                <a:solidFill>
                  <a:srgbClr val="C83200"/>
                </a:solidFill>
              </a:rPr>
              <a:t>▶︎ </a:t>
            </a:r>
            <a:r>
              <a:rPr lang="en-US" sz="2000" dirty="0"/>
              <a:t>	</a:t>
            </a:r>
            <a:r>
              <a:rPr lang="en-US" sz="2000" b="1" dirty="0">
                <a:solidFill>
                  <a:srgbClr val="006782"/>
                </a:solidFill>
                <a:latin typeface="Arial Black" panose="020B0604020202020204" pitchFamily="34" charset="0"/>
                <a:ea typeface="Roboto Medium" panose="02000000000000000000" pitchFamily="2" charset="0"/>
                <a:cs typeface="Arial Black" panose="020B0604020202020204" pitchFamily="34" charset="0"/>
              </a:rPr>
              <a:t>Occupational skills training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to receive industry-valued credentials</a:t>
            </a:r>
          </a:p>
          <a:p>
            <a:pPr marL="347472" indent="-347472" defTabSz="182880">
              <a:lnSpc>
                <a:spcPct val="95000"/>
              </a:lnSpc>
              <a:spcAft>
                <a:spcPts val="1200"/>
              </a:spcAft>
            </a:pPr>
            <a:r>
              <a:rPr lang="en-US" sz="2000" dirty="0">
                <a:solidFill>
                  <a:srgbClr val="C83200"/>
                </a:solidFill>
              </a:rPr>
              <a:t>▶︎</a:t>
            </a:r>
            <a:r>
              <a:rPr lang="en-US" sz="2000" dirty="0"/>
              <a:t>	</a:t>
            </a:r>
            <a:r>
              <a:rPr lang="en-US" sz="2000" b="1" dirty="0">
                <a:solidFill>
                  <a:srgbClr val="006782"/>
                </a:solidFill>
                <a:latin typeface="Arial Black" panose="020B0604020202020204" pitchFamily="34" charset="0"/>
                <a:ea typeface="Roboto Medium" panose="02000000000000000000" pitchFamily="2" charset="0"/>
                <a:cs typeface="Arial Black" panose="020B0604020202020204" pitchFamily="34" charset="0"/>
              </a:rPr>
              <a:t>Work experiences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that offer exposure to new careers and </a:t>
            </a:r>
            <a:b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job opportunities</a:t>
            </a:r>
          </a:p>
          <a:p>
            <a:pPr marL="347472" indent="-347472" defTabSz="182880">
              <a:lnSpc>
                <a:spcPct val="95000"/>
              </a:lnSpc>
              <a:spcAft>
                <a:spcPts val="1200"/>
              </a:spcAft>
            </a:pPr>
            <a:r>
              <a:rPr lang="en-US" sz="2000" dirty="0">
                <a:solidFill>
                  <a:srgbClr val="C83200"/>
                </a:solidFill>
              </a:rPr>
              <a:t>▶︎</a:t>
            </a:r>
            <a:r>
              <a:rPr lang="en-US" sz="2000" dirty="0"/>
              <a:t>	</a:t>
            </a:r>
            <a:r>
              <a:rPr lang="en-US" sz="2000" b="1" dirty="0">
                <a:solidFill>
                  <a:srgbClr val="006782"/>
                </a:solidFill>
                <a:latin typeface="Arial Black" panose="020B0604020202020204" pitchFamily="34" charset="0"/>
                <a:ea typeface="Roboto Medium" panose="02000000000000000000" pitchFamily="2" charset="0"/>
                <a:cs typeface="Arial Black" panose="020B0604020202020204" pitchFamily="34" charset="0"/>
              </a:rPr>
              <a:t>On-the-job training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opportunities that blend training </a:t>
            </a:r>
            <a:b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and employment</a:t>
            </a:r>
          </a:p>
          <a:p>
            <a:pPr marL="347472" lvl="1" indent="-347472" defTabSz="182880">
              <a:lnSpc>
                <a:spcPct val="95000"/>
              </a:lnSpc>
              <a:spcAft>
                <a:spcPts val="1200"/>
              </a:spcAft>
            </a:pPr>
            <a:r>
              <a:rPr lang="en-US" sz="2000" dirty="0">
                <a:solidFill>
                  <a:srgbClr val="C83200"/>
                </a:solidFill>
              </a:rPr>
              <a:t>▶︎ </a:t>
            </a:r>
            <a:r>
              <a:rPr lang="en-US" sz="2000" dirty="0">
                <a:solidFill>
                  <a:srgbClr val="131830"/>
                </a:solidFill>
                <a:latin typeface="Roboto Medium" panose="02000000000000000000" pitchFamily="2" charset="0"/>
                <a:ea typeface="Roboto Medium" panose="02000000000000000000" pitchFamily="2" charset="0"/>
              </a:rPr>
              <a:t>	</a:t>
            </a:r>
            <a:r>
              <a:rPr lang="en-US" sz="2000" b="1" dirty="0">
                <a:solidFill>
                  <a:srgbClr val="006782"/>
                </a:solidFill>
                <a:latin typeface="Arial Black" panose="020B0604020202020204" pitchFamily="34" charset="0"/>
                <a:ea typeface="Roboto Medium" panose="02000000000000000000" pitchFamily="2" charset="0"/>
                <a:cs typeface="Arial Black" panose="020B0604020202020204" pitchFamily="34" charset="0"/>
              </a:rPr>
              <a:t>Supportive services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that address other barriers to employment you might be facing</a:t>
            </a:r>
          </a:p>
        </p:txBody>
      </p:sp>
      <p:sp>
        <p:nvSpPr>
          <p:cNvPr id="12" name="TextBox 11">
            <a:extLst>
              <a:ext uri="{FF2B5EF4-FFF2-40B4-BE49-F238E27FC236}">
                <a16:creationId xmlns:a16="http://schemas.microsoft.com/office/drawing/2014/main" id="{CEBB99DA-41A2-2155-355A-853D663684AA}"/>
              </a:ext>
            </a:extLst>
          </p:cNvPr>
          <p:cNvSpPr txBox="1"/>
          <p:nvPr/>
        </p:nvSpPr>
        <p:spPr>
          <a:xfrm>
            <a:off x="465512" y="723482"/>
            <a:ext cx="8678487" cy="671209"/>
          </a:xfrm>
          <a:prstGeom prst="rect">
            <a:avLst/>
          </a:prstGeom>
          <a:noFill/>
        </p:spPr>
        <p:txBody>
          <a:bodyPr wrap="square" lIns="0" tIns="0" rIns="0" bIns="0" rtlCol="0">
            <a:noAutofit/>
          </a:bodyPr>
          <a:lstStyle/>
          <a:p>
            <a:r>
              <a:rPr lang="en-US" sz="4400" b="1" dirty="0">
                <a:solidFill>
                  <a:schemeClr val="bg1"/>
                </a:solidFill>
              </a:rPr>
              <a:t>Individualized Support</a:t>
            </a:r>
          </a:p>
        </p:txBody>
      </p:sp>
    </p:spTree>
    <p:extLst>
      <p:ext uri="{BB962C8B-B14F-4D97-AF65-F5344CB8AC3E}">
        <p14:creationId xmlns:p14="http://schemas.microsoft.com/office/powerpoint/2010/main" val="2977606267"/>
      </p:ext>
    </p:extLst>
  </p:cSld>
  <p:clrMapOvr>
    <a:masterClrMapping/>
  </p:clrMapOvr>
  <mc:AlternateContent xmlns:mc="http://schemas.openxmlformats.org/markup-compatibility/2006" xmlns:p14="http://schemas.microsoft.com/office/powerpoint/2010/main">
    <mc:Choice Requires="p14">
      <p:transition spd="slow" p14:dur="2000" advTm="51703"/>
    </mc:Choice>
    <mc:Fallback xmlns="">
      <p:transition spd="slow" advTm="5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1D2CB0-B867-F4E3-E1E9-B33F364762AF}"/>
              </a:ext>
            </a:extLst>
          </p:cNvPr>
          <p:cNvPicPr>
            <a:picLocks noChangeAspect="1"/>
          </p:cNvPicPr>
          <p:nvPr/>
        </p:nvPicPr>
        <p:blipFill>
          <a:blip r:embed="rId5"/>
          <a:stretch>
            <a:fillRect/>
          </a:stretch>
        </p:blipFill>
        <p:spPr>
          <a:xfrm>
            <a:off x="0" y="267"/>
            <a:ext cx="9144000" cy="6858000"/>
          </a:xfrm>
          <a:prstGeom prst="rect">
            <a:avLst/>
          </a:prstGeom>
        </p:spPr>
      </p:pic>
      <p:pic>
        <p:nvPicPr>
          <p:cNvPr id="8" name="Audio 7">
            <a:hlinkClick r:id="" action="ppaction://media"/>
            <a:extLst>
              <a:ext uri="{FF2B5EF4-FFF2-40B4-BE49-F238E27FC236}">
                <a16:creationId xmlns:a16="http://schemas.microsoft.com/office/drawing/2014/main" id="{B3D16A75-8737-E1DC-52FC-0A3EBB72A2EA}"/>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24602" t="-33978" r="-29071" b="-81920"/>
          <a:stretch/>
        </p:blipFill>
        <p:spPr>
          <a:xfrm>
            <a:off x="8395063" y="6047257"/>
            <a:ext cx="748937" cy="1052212"/>
          </a:xfrm>
          <a:prstGeom prst="rect">
            <a:avLst/>
          </a:prstGeom>
        </p:spPr>
      </p:pic>
      <p:sp>
        <p:nvSpPr>
          <p:cNvPr id="4" name="TextBox 3">
            <a:extLst>
              <a:ext uri="{FF2B5EF4-FFF2-40B4-BE49-F238E27FC236}">
                <a16:creationId xmlns:a16="http://schemas.microsoft.com/office/drawing/2014/main" id="{1A7A8F45-9679-0078-C15E-5F99FBCCC960}"/>
              </a:ext>
            </a:extLst>
          </p:cNvPr>
          <p:cNvSpPr txBox="1"/>
          <p:nvPr/>
        </p:nvSpPr>
        <p:spPr>
          <a:xfrm>
            <a:off x="465513" y="1052212"/>
            <a:ext cx="8088826" cy="523220"/>
          </a:xfrm>
          <a:prstGeom prst="rect">
            <a:avLst/>
          </a:prstGeom>
          <a:noFill/>
        </p:spPr>
        <p:txBody>
          <a:bodyPr wrap="square" lIns="0" tIns="0" rIns="0" bIns="0" rtlCol="0">
            <a:noAutofit/>
          </a:bodyPr>
          <a:lstStyle/>
          <a:p>
            <a:r>
              <a:rPr lang="en-US" sz="4400" b="1" dirty="0">
                <a:solidFill>
                  <a:schemeClr val="bg1"/>
                </a:solidFill>
              </a:rPr>
              <a:t>Additional Training Opportunities</a:t>
            </a:r>
          </a:p>
        </p:txBody>
      </p:sp>
      <p:sp>
        <p:nvSpPr>
          <p:cNvPr id="6" name="TextBox 5">
            <a:extLst>
              <a:ext uri="{FF2B5EF4-FFF2-40B4-BE49-F238E27FC236}">
                <a16:creationId xmlns:a16="http://schemas.microsoft.com/office/drawing/2014/main" id="{4ED9C832-C421-923E-8CEC-F7DBF3A20E56}"/>
              </a:ext>
            </a:extLst>
          </p:cNvPr>
          <p:cNvSpPr txBox="1"/>
          <p:nvPr/>
        </p:nvSpPr>
        <p:spPr>
          <a:xfrm>
            <a:off x="465511" y="2170826"/>
            <a:ext cx="8433391" cy="3842119"/>
          </a:xfrm>
          <a:prstGeom prst="rect">
            <a:avLst/>
          </a:prstGeom>
          <a:noFill/>
        </p:spPr>
        <p:txBody>
          <a:bodyPr wrap="square" lIns="0" tIns="0" rIns="0" bIns="0" rtlCol="0">
            <a:noAutofit/>
          </a:bodyPr>
          <a:lstStyle/>
          <a:p>
            <a:pPr marL="460375" indent="-450850" defTabSz="182880">
              <a:lnSpc>
                <a:spcPct val="85000"/>
              </a:lnSpc>
              <a:spcAft>
                <a:spcPts val="1200"/>
              </a:spcAft>
            </a:pPr>
            <a:r>
              <a:rPr lang="en-US" sz="2400" dirty="0">
                <a:solidFill>
                  <a:srgbClr val="C83200"/>
                </a:solidFill>
              </a:rPr>
              <a:t>▶︎ </a:t>
            </a:r>
            <a:r>
              <a:rPr lang="en-US" sz="2200" dirty="0"/>
              <a:t>	</a:t>
            </a:r>
            <a:r>
              <a:rPr lang="en-US" sz="2200" b="1" dirty="0">
                <a:solidFill>
                  <a:srgbClr val="006782"/>
                </a:solidFill>
                <a:latin typeface="Arial Black" panose="020B0604020202020204" pitchFamily="34" charset="0"/>
                <a:ea typeface="Roboto Medium" panose="02000000000000000000" pitchFamily="2" charset="0"/>
                <a:cs typeface="Arial Black" panose="020B0604020202020204" pitchFamily="34" charset="0"/>
              </a:rPr>
              <a:t>Work Search Waivers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and </a:t>
            </a:r>
            <a:r>
              <a:rPr lang="en-US" sz="2200" b="1" dirty="0">
                <a:solidFill>
                  <a:srgbClr val="006782"/>
                </a:solidFill>
                <a:latin typeface="Arial Black" panose="020B0604020202020204" pitchFamily="34" charset="0"/>
                <a:ea typeface="Roboto Medium" panose="02000000000000000000" pitchFamily="2" charset="0"/>
                <a:cs typeface="Arial Black" panose="020B0604020202020204" pitchFamily="34" charset="0"/>
              </a:rPr>
              <a:t>Additional Benefits While in Training</a:t>
            </a:r>
            <a:r>
              <a:rPr lang="en-US" sz="2200" b="1" dirty="0">
                <a:solidFill>
                  <a:srgbClr val="006782"/>
                </a:solidFill>
                <a:latin typeface="Arial" panose="020B0604020202020204" pitchFamily="34" charset="0"/>
                <a:ea typeface="Roboto Medium" panose="02000000000000000000" pitchFamily="2" charset="0"/>
                <a:cs typeface="Arial" panose="020B0604020202020204" pitchFamily="34" charset="0"/>
              </a:rPr>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are available to qualified students to assist them with attending training that will make them more marketable.</a:t>
            </a:r>
          </a:p>
          <a:p>
            <a:pPr marL="460375" indent="-450850" defTabSz="182880">
              <a:lnSpc>
                <a:spcPct val="85000"/>
              </a:lnSpc>
              <a:spcAft>
                <a:spcPts val="1200"/>
              </a:spcAft>
            </a:pPr>
            <a:r>
              <a:rPr lang="en-US" sz="2200" dirty="0">
                <a:solidFill>
                  <a:srgbClr val="C83200"/>
                </a:solidFill>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Work Search Waivers exempt qualified students from the requirement to actively seek work while collecting unemployment insurance.</a:t>
            </a:r>
          </a:p>
          <a:p>
            <a:pPr marL="460375" indent="-450850" defTabSz="182880">
              <a:lnSpc>
                <a:spcPct val="85000"/>
              </a:lnSpc>
              <a:spcAft>
                <a:spcPts val="1200"/>
              </a:spcAft>
            </a:pPr>
            <a:r>
              <a:rPr lang="en-US" sz="2200" dirty="0">
                <a:solidFill>
                  <a:srgbClr val="C83200"/>
                </a:solidFill>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Additional Benefits While in Training allows qualified students to collect a maximum of 26 weeks of additional unemployment insurance benefits after exhausting their original claim.</a:t>
            </a:r>
          </a:p>
          <a:p>
            <a:pPr marL="460375" lvl="1" indent="-450850" defTabSz="182880">
              <a:lnSpc>
                <a:spcPct val="85000"/>
              </a:lnSpc>
              <a:spcAft>
                <a:spcPts val="1200"/>
              </a:spcAft>
            </a:pPr>
            <a:r>
              <a:rPr lang="en-US" sz="2200" dirty="0">
                <a:solidFill>
                  <a:srgbClr val="C83200"/>
                </a:solidFill>
              </a:rPr>
              <a:t>▶︎ </a:t>
            </a:r>
            <a:r>
              <a:rPr lang="en-US" sz="2200" dirty="0">
                <a:solidFill>
                  <a:srgbClr val="131830"/>
                </a:solidFill>
                <a:latin typeface="Roboto Medium" panose="02000000000000000000" pitchFamily="2" charset="0"/>
                <a:ea typeface="Roboto Medium" panose="02000000000000000000" pitchFamily="2" charset="0"/>
              </a:rPr>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Please ask your Career Coach for additional information.</a:t>
            </a:r>
          </a:p>
          <a:p>
            <a:pPr marL="460375" indent="-450850" defTabSz="182880">
              <a:spcAft>
                <a:spcPts val="1200"/>
              </a:spcAft>
            </a:pPr>
            <a:endParaRPr lang="en-US" sz="2400" dirty="0">
              <a:solidFill>
                <a:srgbClr val="131830"/>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1293875466"/>
      </p:ext>
    </p:extLst>
  </p:cSld>
  <p:clrMapOvr>
    <a:masterClrMapping/>
  </p:clrMapOvr>
  <mc:AlternateContent xmlns:mc="http://schemas.openxmlformats.org/markup-compatibility/2006" xmlns:p14="http://schemas.microsoft.com/office/powerpoint/2010/main">
    <mc:Choice Requires="p14">
      <p:transition spd="slow" p14:dur="2000" advTm="33636"/>
    </mc:Choice>
    <mc:Fallback xmlns="">
      <p:transition spd="slow" advTm="3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212A3B-8AB3-CDD9-753C-FCBD5608920B}"/>
              </a:ext>
            </a:extLst>
          </p:cNvPr>
          <p:cNvPicPr>
            <a:picLocks noChangeAspect="1"/>
          </p:cNvPicPr>
          <p:nvPr/>
        </p:nvPicPr>
        <p:blipFill>
          <a:blip r:embed="rId5"/>
          <a:stretch>
            <a:fillRect/>
          </a:stretch>
        </p:blipFill>
        <p:spPr>
          <a:xfrm>
            <a:off x="0" y="267"/>
            <a:ext cx="9144000" cy="6858000"/>
          </a:xfrm>
          <a:prstGeom prst="rect">
            <a:avLst/>
          </a:prstGeom>
        </p:spPr>
      </p:pic>
      <p:sp>
        <p:nvSpPr>
          <p:cNvPr id="7" name="TextBox 6">
            <a:extLst>
              <a:ext uri="{FF2B5EF4-FFF2-40B4-BE49-F238E27FC236}">
                <a16:creationId xmlns:a16="http://schemas.microsoft.com/office/drawing/2014/main" id="{083AA335-02F3-D520-B9BE-7547F4C05CBE}"/>
              </a:ext>
            </a:extLst>
          </p:cNvPr>
          <p:cNvSpPr txBox="1"/>
          <p:nvPr/>
        </p:nvSpPr>
        <p:spPr>
          <a:xfrm>
            <a:off x="465511" y="1052212"/>
            <a:ext cx="8088826" cy="523220"/>
          </a:xfrm>
          <a:prstGeom prst="rect">
            <a:avLst/>
          </a:prstGeom>
          <a:noFill/>
        </p:spPr>
        <p:txBody>
          <a:bodyPr wrap="square" lIns="0" tIns="0" rIns="0" bIns="0" rtlCol="0">
            <a:noAutofit/>
          </a:bodyPr>
          <a:lstStyle/>
          <a:p>
            <a:r>
              <a:rPr lang="en-US" sz="4400" b="1" dirty="0">
                <a:solidFill>
                  <a:schemeClr val="bg1"/>
                </a:solidFill>
              </a:rPr>
              <a:t>Veteran Services </a:t>
            </a:r>
          </a:p>
        </p:txBody>
      </p:sp>
      <p:sp>
        <p:nvSpPr>
          <p:cNvPr id="8" name="TextBox 7">
            <a:extLst>
              <a:ext uri="{FF2B5EF4-FFF2-40B4-BE49-F238E27FC236}">
                <a16:creationId xmlns:a16="http://schemas.microsoft.com/office/drawing/2014/main" id="{07B039D2-ACC7-6287-3DC2-99725385F6B3}"/>
              </a:ext>
            </a:extLst>
          </p:cNvPr>
          <p:cNvSpPr txBox="1"/>
          <p:nvPr/>
        </p:nvSpPr>
        <p:spPr>
          <a:xfrm>
            <a:off x="465511" y="2059146"/>
            <a:ext cx="8408523" cy="3355408"/>
          </a:xfrm>
          <a:prstGeom prst="rect">
            <a:avLst/>
          </a:prstGeom>
          <a:noFill/>
        </p:spPr>
        <p:txBody>
          <a:bodyPr wrap="square" lIns="0" tIns="0" rIns="0" bIns="0" rtlCol="0">
            <a:noAutofit/>
          </a:bodyPr>
          <a:lstStyle/>
          <a:p>
            <a:pPr marL="7938" algn="ctr" defTabSz="182880">
              <a:lnSpc>
                <a:spcPct val="95000"/>
              </a:lnSpc>
              <a:spcAft>
                <a:spcPts val="800"/>
              </a:spcAft>
            </a:pPr>
            <a:r>
              <a:rPr lang="en-US" sz="2200" b="1" dirty="0">
                <a:solidFill>
                  <a:srgbClr val="131830"/>
                </a:solidFill>
                <a:latin typeface="Arial Black" panose="020B0604020202020204" pitchFamily="34" charset="0"/>
                <a:ea typeface="Roboto Black" panose="02000000000000000000" pitchFamily="2" charset="0"/>
                <a:cs typeface="Arial Black" panose="020B0604020202020204" pitchFamily="34" charset="0"/>
              </a:rPr>
              <a:t>Thank you for your service!</a:t>
            </a:r>
          </a:p>
          <a:p>
            <a:pPr marL="7938" defTabSz="182880">
              <a:lnSpc>
                <a:spcPct val="95000"/>
              </a:lnSpc>
              <a:spcAft>
                <a:spcPts val="1000"/>
              </a:spcAft>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All Veteran Customers and Eligible Spouses receive </a:t>
            </a:r>
            <a:r>
              <a:rPr lang="en-US" sz="20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Priority</a:t>
            </a:r>
            <a:br>
              <a:rPr lang="en-US" sz="20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br>
            <a:r>
              <a:rPr lang="en-US" sz="20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of Service:</a:t>
            </a:r>
          </a:p>
          <a:p>
            <a:pPr marL="347472" indent="-347472" defTabSz="182880">
              <a:lnSpc>
                <a:spcPct val="95000"/>
              </a:lnSpc>
              <a:spcAft>
                <a:spcPts val="1000"/>
              </a:spcAft>
            </a:pPr>
            <a:r>
              <a:rPr lang="en-US" sz="2000" dirty="0">
                <a:solidFill>
                  <a:srgbClr val="C83200"/>
                </a:solidFill>
              </a:rPr>
              <a:t>▶︎ </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On-site </a:t>
            </a:r>
            <a:r>
              <a:rPr lang="en-US" sz="2000" b="1" i="1" dirty="0">
                <a:solidFill>
                  <a:srgbClr val="131830"/>
                </a:solidFill>
                <a:latin typeface="Arial" panose="020B0604020202020204" pitchFamily="34" charset="0"/>
                <a:ea typeface="Roboto" panose="02000000000000000000" pitchFamily="2" charset="0"/>
                <a:cs typeface="Arial" panose="020B0604020202020204" pitchFamily="34" charset="0"/>
              </a:rPr>
              <a:t>Veterans’ Employment Representatives (Vet Reps)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offer one-on-one assistance in your job-search if you are a veteran with significant employment barriers.</a:t>
            </a:r>
          </a:p>
          <a:p>
            <a:pPr marL="347472" indent="-347472" defTabSz="182880">
              <a:lnSpc>
                <a:spcPct val="95000"/>
              </a:lnSpc>
              <a:spcAft>
                <a:spcPts val="1000"/>
              </a:spcAft>
            </a:pPr>
            <a:r>
              <a:rPr lang="en-US" sz="2000" dirty="0">
                <a:solidFill>
                  <a:srgbClr val="C83200"/>
                </a:solidFill>
              </a:rPr>
              <a:t>▶︎</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Our Vet Reps can help you craft an individual employment plan suited to </a:t>
            </a:r>
            <a:r>
              <a:rPr lang="en-US" sz="20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your</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 needs; and</a:t>
            </a:r>
          </a:p>
          <a:p>
            <a:pPr marL="347472" indent="-347472" defTabSz="182880">
              <a:lnSpc>
                <a:spcPct val="95000"/>
              </a:lnSpc>
              <a:spcAft>
                <a:spcPts val="800"/>
              </a:spcAft>
            </a:pPr>
            <a:r>
              <a:rPr lang="en-US" sz="2000" dirty="0">
                <a:solidFill>
                  <a:srgbClr val="C83200"/>
                </a:solidFill>
              </a:rPr>
              <a:t>▶︎</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We provide access to other Veterans’ Services &amp; Benefits for which you may be unfamiliar, including special services for veterans with significant employment barriers.</a:t>
            </a:r>
          </a:p>
          <a:p>
            <a:pPr marL="347472" indent="-347472" algn="ctr" defTabSz="182880">
              <a:lnSpc>
                <a:spcPct val="95000"/>
              </a:lnSpc>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To Learn More, Visit: </a:t>
            </a:r>
          </a:p>
          <a:p>
            <a:pPr marL="347472" indent="-347472" algn="ctr" defTabSz="182880">
              <a:lnSpc>
                <a:spcPct val="95000"/>
              </a:lnSpc>
              <a:spcAft>
                <a:spcPts val="1200"/>
              </a:spcAft>
            </a:pPr>
            <a:r>
              <a:rPr lang="en-US" sz="20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6">
                  <a:extLst>
                    <a:ext uri="{A12FA001-AC4F-418D-AE19-62706E023703}">
                      <ahyp:hlinkClr xmlns:ahyp="http://schemas.microsoft.com/office/drawing/2018/hyperlinkcolor" val="tx"/>
                    </a:ext>
                  </a:extLst>
                </a:hlinkClick>
              </a:rPr>
              <a:t>nj.gov/military/veterans/civil-service-preference/</a:t>
            </a:r>
            <a:endParaRPr lang="en-US" sz="20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endParaRPr>
          </a:p>
        </p:txBody>
      </p:sp>
      <p:pic>
        <p:nvPicPr>
          <p:cNvPr id="11" name="Audio 10">
            <a:hlinkClick r:id="" action="ppaction://media"/>
            <a:extLst>
              <a:ext uri="{FF2B5EF4-FFF2-40B4-BE49-F238E27FC236}">
                <a16:creationId xmlns:a16="http://schemas.microsoft.com/office/drawing/2014/main" id="{6E9300FA-AEA9-5D05-4A25-92AEBA5A61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21" name="Picture 20">
            <a:extLst>
              <a:ext uri="{FF2B5EF4-FFF2-40B4-BE49-F238E27FC236}">
                <a16:creationId xmlns:a16="http://schemas.microsoft.com/office/drawing/2014/main" id="{68096384-45B2-ABB4-8983-109441AA5534}"/>
              </a:ext>
            </a:extLst>
          </p:cNvPr>
          <p:cNvPicPr>
            <a:picLocks noChangeAspect="1"/>
          </p:cNvPicPr>
          <p:nvPr/>
        </p:nvPicPr>
        <p:blipFill>
          <a:blip r:embed="rId8">
            <a:extLst>
              <a:ext uri="{28A0092B-C50C-407E-A947-70E740481C1C}">
                <a14:useLocalDpi xmlns:a14="http://schemas.microsoft.com/office/drawing/2010/main" val="0"/>
              </a:ext>
            </a:extLst>
          </a:blip>
          <a:srcRect t="10144" b="10144"/>
          <a:stretch/>
        </p:blipFill>
        <p:spPr>
          <a:xfrm>
            <a:off x="4423957" y="233222"/>
            <a:ext cx="2211977" cy="1763218"/>
          </a:xfrm>
          <a:prstGeom prst="round1Rect">
            <a:avLst/>
          </a:prstGeom>
          <a:solidFill>
            <a:srgbClr val="428291"/>
          </a:solidFill>
        </p:spPr>
      </p:pic>
    </p:spTree>
    <p:extLst>
      <p:ext uri="{BB962C8B-B14F-4D97-AF65-F5344CB8AC3E}">
        <p14:creationId xmlns:p14="http://schemas.microsoft.com/office/powerpoint/2010/main" val="1243804730"/>
      </p:ext>
    </p:extLst>
  </p:cSld>
  <p:clrMapOvr>
    <a:masterClrMapping/>
  </p:clrMapOvr>
  <mc:AlternateContent xmlns:mc="http://schemas.openxmlformats.org/markup-compatibility/2006" xmlns:p14="http://schemas.microsoft.com/office/powerpoint/2010/main">
    <mc:Choice Requires="p14">
      <p:transition spd="slow" p14:dur="2000" advTm="51720"/>
    </mc:Choice>
    <mc:Fallback xmlns="">
      <p:transition spd="slow" advTm="5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with low confidence">
            <a:extLst>
              <a:ext uri="{FF2B5EF4-FFF2-40B4-BE49-F238E27FC236}">
                <a16:creationId xmlns:a16="http://schemas.microsoft.com/office/drawing/2014/main" id="{CCC3A70C-5FFA-1742-404E-A8557E14ED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18"/>
          <a:stretch/>
        </p:blipFill>
        <p:spPr>
          <a:xfrm>
            <a:off x="1025497" y="2150882"/>
            <a:ext cx="7028612" cy="4103260"/>
          </a:xfrm>
          <a:prstGeom prst="rect">
            <a:avLst/>
          </a:prstGeom>
        </p:spPr>
      </p:pic>
      <p:pic>
        <p:nvPicPr>
          <p:cNvPr id="11" name="Picture 10">
            <a:extLst>
              <a:ext uri="{FF2B5EF4-FFF2-40B4-BE49-F238E27FC236}">
                <a16:creationId xmlns:a16="http://schemas.microsoft.com/office/drawing/2014/main" id="{D6EE4C01-043F-54E7-3613-E828412D7B3C}"/>
              </a:ext>
            </a:extLst>
          </p:cNvPr>
          <p:cNvPicPr>
            <a:picLocks noChangeAspect="1"/>
          </p:cNvPicPr>
          <p:nvPr/>
        </p:nvPicPr>
        <p:blipFill rotWithShape="1">
          <a:blip r:embed="rId7"/>
          <a:srcRect b="70859"/>
          <a:stretch/>
        </p:blipFill>
        <p:spPr>
          <a:xfrm>
            <a:off x="0" y="0"/>
            <a:ext cx="9144000" cy="1998482"/>
          </a:xfrm>
          <a:prstGeom prst="rect">
            <a:avLst/>
          </a:prstGeom>
        </p:spPr>
      </p:pic>
      <p:sp>
        <p:nvSpPr>
          <p:cNvPr id="12" name="TextBox 11">
            <a:extLst>
              <a:ext uri="{FF2B5EF4-FFF2-40B4-BE49-F238E27FC236}">
                <a16:creationId xmlns:a16="http://schemas.microsoft.com/office/drawing/2014/main" id="{FE2BAD72-0DBA-FEDA-4316-FF08E656DF59}"/>
              </a:ext>
            </a:extLst>
          </p:cNvPr>
          <p:cNvSpPr txBox="1"/>
          <p:nvPr/>
        </p:nvSpPr>
        <p:spPr>
          <a:xfrm>
            <a:off x="1025497" y="1095826"/>
            <a:ext cx="7967674" cy="761254"/>
          </a:xfrm>
          <a:prstGeom prst="rect">
            <a:avLst/>
          </a:prstGeom>
          <a:noFill/>
        </p:spPr>
        <p:txBody>
          <a:bodyPr wrap="square" lIns="0" tIns="0" rIns="0" bIns="0" rtlCol="0">
            <a:noAutofit/>
          </a:bodyPr>
          <a:lstStyle/>
          <a:p>
            <a:r>
              <a:rPr lang="en-US" sz="4400" b="1" dirty="0">
                <a:solidFill>
                  <a:schemeClr val="bg1"/>
                </a:solidFill>
              </a:rPr>
              <a:t>Labor Market Information (LMI)</a:t>
            </a:r>
          </a:p>
        </p:txBody>
      </p:sp>
      <p:sp>
        <p:nvSpPr>
          <p:cNvPr id="7" name="TextBox 6"/>
          <p:cNvSpPr txBox="1"/>
          <p:nvPr>
            <p:custDataLst>
              <p:tags r:id="rId1"/>
            </p:custDataLst>
          </p:nvPr>
        </p:nvSpPr>
        <p:spPr>
          <a:xfrm>
            <a:off x="949718" y="6385040"/>
            <a:ext cx="7244564" cy="472960"/>
          </a:xfrm>
          <a:prstGeom prst="rect">
            <a:avLst/>
          </a:prstGeom>
          <a:noFill/>
        </p:spPr>
        <p:txBody>
          <a:bodyPr wrap="square" lIns="0" tIns="0" rIns="0" bIns="0" rtlCol="0">
            <a:noAutofit/>
          </a:bodyPr>
          <a:lstStyle/>
          <a:p>
            <a:pPr algn="ctr"/>
            <a:r>
              <a:rPr lang="en-US" sz="2400" b="1" dirty="0" err="1">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8">
                  <a:extLst>
                    <a:ext uri="{A12FA001-AC4F-418D-AE19-62706E023703}">
                      <ahyp:hlinkClr xmlns:ahyp="http://schemas.microsoft.com/office/drawing/2018/hyperlinkcolor" val="tx"/>
                    </a:ext>
                  </a:extLst>
                </a:hlinkClick>
              </a:rPr>
              <a:t>nj.gov</a:t>
            </a:r>
            <a:r>
              <a:rPr lang="en-US" sz="24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8">
                  <a:extLst>
                    <a:ext uri="{A12FA001-AC4F-418D-AE19-62706E023703}">
                      <ahyp:hlinkClr xmlns:ahyp="http://schemas.microsoft.com/office/drawing/2018/hyperlinkcolor" val="tx"/>
                    </a:ext>
                  </a:extLst>
                </a:hlinkClick>
              </a:rPr>
              <a:t>/labor/</a:t>
            </a:r>
            <a:r>
              <a:rPr lang="en-US" sz="2400" b="1" dirty="0" err="1">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8">
                  <a:extLst>
                    <a:ext uri="{A12FA001-AC4F-418D-AE19-62706E023703}">
                      <ahyp:hlinkClr xmlns:ahyp="http://schemas.microsoft.com/office/drawing/2018/hyperlinkcolor" val="tx"/>
                    </a:ext>
                  </a:extLst>
                </a:hlinkClick>
              </a:rPr>
              <a:t>labormarketinformation</a:t>
            </a:r>
            <a:r>
              <a:rPr lang="en-US" sz="24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8">
                  <a:extLst>
                    <a:ext uri="{A12FA001-AC4F-418D-AE19-62706E023703}">
                      <ahyp:hlinkClr xmlns:ahyp="http://schemas.microsoft.com/office/drawing/2018/hyperlinkcolor" val="tx"/>
                    </a:ext>
                  </a:extLst>
                </a:hlinkClick>
              </a:rPr>
              <a:t>/</a:t>
            </a:r>
            <a:endParaRPr lang="en-US" sz="24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endParaRPr>
          </a:p>
        </p:txBody>
      </p:sp>
      <p:pic>
        <p:nvPicPr>
          <p:cNvPr id="14" name="Audio 13">
            <a:hlinkClick r:id="" action="ppaction://media"/>
            <a:extLst>
              <a:ext uri="{FF2B5EF4-FFF2-40B4-BE49-F238E27FC236}">
                <a16:creationId xmlns:a16="http://schemas.microsoft.com/office/drawing/2014/main" id="{2EAAE2EF-4108-37EC-5E16-9246A7FE1D27}"/>
              </a:ext>
            </a:extLst>
          </p:cNvPr>
          <p:cNvPicPr>
            <a:picLocks noChangeAspect="1"/>
          </p:cNvPicPr>
          <p:nvPr>
            <a:audioFile r:link="rId3"/>
            <p:extLst>
              <p:ext uri="{DAA4B4D4-6D71-4841-9C94-3DE7FCFB9230}">
                <p14:media xmlns:p14="http://schemas.microsoft.com/office/powerpoint/2010/main" r:embed="rId2"/>
              </p:ext>
            </p:extLst>
          </p:nvPr>
        </p:nvPicPr>
        <p:blipFill rotWithShape="1">
          <a:blip r:embed="rId9"/>
          <a:srcRect l="-46488" t="-21808" r="-48076" b="-26016"/>
          <a:stretch/>
        </p:blipFill>
        <p:spPr>
          <a:xfrm>
            <a:off x="8258310" y="6137564"/>
            <a:ext cx="948233" cy="720436"/>
          </a:xfrm>
          <a:prstGeom prst="rect">
            <a:avLst/>
          </a:prstGeom>
        </p:spPr>
      </p:pic>
    </p:spTree>
    <p:extLst>
      <p:ext uri="{BB962C8B-B14F-4D97-AF65-F5344CB8AC3E}">
        <p14:creationId xmlns:p14="http://schemas.microsoft.com/office/powerpoint/2010/main" val="1156255781"/>
      </p:ext>
    </p:extLst>
  </p:cSld>
  <p:clrMapOvr>
    <a:masterClrMapping/>
  </p:clrMapOvr>
  <mc:AlternateContent xmlns:mc="http://schemas.openxmlformats.org/markup-compatibility/2006" xmlns:p14="http://schemas.microsoft.com/office/powerpoint/2010/main">
    <mc:Choice Requires="p14">
      <p:transition spd="slow" p14:dur="2000" advTm="28782"/>
    </mc:Choice>
    <mc:Fallback xmlns="">
      <p:transition spd="slow" advTm="28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071718F-DAAF-BDB5-157C-4D6031BC09FE}"/>
              </a:ext>
            </a:extLst>
          </p:cNvPr>
          <p:cNvSpPr txBox="1"/>
          <p:nvPr/>
        </p:nvSpPr>
        <p:spPr>
          <a:xfrm>
            <a:off x="944530" y="5525353"/>
            <a:ext cx="7661998" cy="1280403"/>
          </a:xfrm>
          <a:prstGeom prst="rect">
            <a:avLst/>
          </a:prstGeom>
          <a:noFill/>
        </p:spPr>
        <p:txBody>
          <a:bodyPr wrap="square" lIns="0" tIns="0" rIns="0" bIns="0" rtlCol="0">
            <a:noAutofit/>
          </a:bodyPr>
          <a:lstStyle/>
          <a:p>
            <a:pPr marL="344488" indent="-336550" defTabSz="182880">
              <a:lnSpc>
                <a:spcPct val="95000"/>
              </a:lnSpc>
              <a:spcAft>
                <a:spcPts val="800"/>
              </a:spcAft>
            </a:pPr>
            <a:r>
              <a:rPr lang="en-US" sz="2400" dirty="0">
                <a:solidFill>
                  <a:srgbClr val="C83200"/>
                </a:solidFill>
              </a:rPr>
              <a:t>▶︎ </a:t>
            </a:r>
            <a:r>
              <a:rPr lang="en-US" sz="2200" dirty="0">
                <a:solidFill>
                  <a:srgbClr val="C83200"/>
                </a:solidFill>
                <a:latin typeface="Wingdings" pitchFamily="2" charset="2"/>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Counseling and guidance/information and referral</a:t>
            </a:r>
          </a:p>
          <a:p>
            <a:pPr marL="344488" indent="-336550" defTabSz="182880">
              <a:lnSpc>
                <a:spcPct val="95000"/>
              </a:lnSpc>
              <a:spcAft>
                <a:spcPts val="800"/>
              </a:spcAft>
            </a:pPr>
            <a:r>
              <a:rPr lang="en-US" sz="2200" dirty="0">
                <a:solidFill>
                  <a:srgbClr val="C83200"/>
                </a:solidFill>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Job-search skill development</a:t>
            </a:r>
          </a:p>
          <a:p>
            <a:pPr marL="344488" indent="-336550" defTabSz="182880">
              <a:lnSpc>
                <a:spcPct val="95000"/>
              </a:lnSpc>
              <a:spcAft>
                <a:spcPts val="1000"/>
              </a:spcAft>
            </a:pPr>
            <a:r>
              <a:rPr lang="en-US" sz="2200" dirty="0">
                <a:solidFill>
                  <a:srgbClr val="C83200"/>
                </a:solidFill>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Placement services</a:t>
            </a:r>
          </a:p>
        </p:txBody>
      </p:sp>
      <p:sp>
        <p:nvSpPr>
          <p:cNvPr id="7" name="TextBox 6">
            <a:extLst>
              <a:ext uri="{FF2B5EF4-FFF2-40B4-BE49-F238E27FC236}">
                <a16:creationId xmlns:a16="http://schemas.microsoft.com/office/drawing/2014/main" id="{92A4771B-EA83-A2E9-E605-D742BEDED6E2}"/>
              </a:ext>
            </a:extLst>
          </p:cNvPr>
          <p:cNvSpPr txBox="1"/>
          <p:nvPr/>
        </p:nvSpPr>
        <p:spPr>
          <a:xfrm>
            <a:off x="3992647" y="2242509"/>
            <a:ext cx="4998953" cy="3277704"/>
          </a:xfrm>
          <a:prstGeom prst="rect">
            <a:avLst/>
          </a:prstGeom>
          <a:noFill/>
        </p:spPr>
        <p:txBody>
          <a:bodyPr wrap="square" lIns="0" tIns="0" rIns="0" bIns="0" rtlCol="0">
            <a:noAutofit/>
          </a:bodyPr>
          <a:lstStyle/>
          <a:p>
            <a:pPr>
              <a:lnSpc>
                <a:spcPct val="85000"/>
              </a:lnSpc>
            </a:pPr>
            <a:r>
              <a:rPr lang="en-US" sz="24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What services can</a:t>
            </a:r>
            <a:br>
              <a:rPr lang="en-US" sz="24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br>
            <a:r>
              <a:rPr lang="en-US" sz="24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DVRS provide?</a:t>
            </a:r>
          </a:p>
          <a:p>
            <a:pPr>
              <a:lnSpc>
                <a:spcPct val="85000"/>
              </a:lnSpc>
            </a:pPr>
            <a:r>
              <a:rPr lang="en-US" sz="2400" b="1" dirty="0">
                <a:solidFill>
                  <a:srgbClr val="131830"/>
                </a:solidFill>
                <a:latin typeface="Arial" panose="020B0604020202020204" pitchFamily="34" charset="0"/>
                <a:ea typeface="Roboto Medium" panose="02000000000000000000" pitchFamily="2" charset="0"/>
                <a:cs typeface="Arial" panose="020B0604020202020204" pitchFamily="34" charset="0"/>
              </a:rPr>
              <a:t>Any individual with a physical, mental, cognitive, or other form of disability that is a substantial impediment to employment may qualify for services through the New Jersey Division of Vocational Rehabilitation Services (DVRS), including:</a:t>
            </a:r>
          </a:p>
        </p:txBody>
      </p:sp>
      <p:pic>
        <p:nvPicPr>
          <p:cNvPr id="11" name="Picture 10" descr="Logo, company name&#10;&#10;Description automatically generated">
            <a:extLst>
              <a:ext uri="{FF2B5EF4-FFF2-40B4-BE49-F238E27FC236}">
                <a16:creationId xmlns:a16="http://schemas.microsoft.com/office/drawing/2014/main" id="{5E46028B-D2A8-69C2-3AB6-1E77542403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65" b="2605"/>
          <a:stretch/>
        </p:blipFill>
        <p:spPr>
          <a:xfrm>
            <a:off x="874854" y="2178778"/>
            <a:ext cx="2948375" cy="3018788"/>
          </a:xfrm>
          <a:prstGeom prst="rect">
            <a:avLst/>
          </a:prstGeom>
        </p:spPr>
      </p:pic>
      <p:pic>
        <p:nvPicPr>
          <p:cNvPr id="12" name="Picture 11">
            <a:extLst>
              <a:ext uri="{FF2B5EF4-FFF2-40B4-BE49-F238E27FC236}">
                <a16:creationId xmlns:a16="http://schemas.microsoft.com/office/drawing/2014/main" id="{6BDEC691-283F-39A3-7A12-887536B63640}"/>
              </a:ext>
            </a:extLst>
          </p:cNvPr>
          <p:cNvPicPr>
            <a:picLocks noChangeAspect="1"/>
          </p:cNvPicPr>
          <p:nvPr/>
        </p:nvPicPr>
        <p:blipFill rotWithShape="1">
          <a:blip r:embed="rId7"/>
          <a:srcRect b="70859"/>
          <a:stretch/>
        </p:blipFill>
        <p:spPr>
          <a:xfrm>
            <a:off x="0" y="0"/>
            <a:ext cx="9144000" cy="1998482"/>
          </a:xfrm>
          <a:prstGeom prst="rect">
            <a:avLst/>
          </a:prstGeom>
        </p:spPr>
      </p:pic>
      <p:sp>
        <p:nvSpPr>
          <p:cNvPr id="13" name="TextBox 12">
            <a:extLst>
              <a:ext uri="{FF2B5EF4-FFF2-40B4-BE49-F238E27FC236}">
                <a16:creationId xmlns:a16="http://schemas.microsoft.com/office/drawing/2014/main" id="{9CCD7779-DBB4-9CFA-6816-5FD59D0970FA}"/>
              </a:ext>
            </a:extLst>
          </p:cNvPr>
          <p:cNvSpPr txBox="1"/>
          <p:nvPr/>
        </p:nvSpPr>
        <p:spPr>
          <a:xfrm>
            <a:off x="1025497" y="1095826"/>
            <a:ext cx="7967674" cy="761254"/>
          </a:xfrm>
          <a:prstGeom prst="rect">
            <a:avLst/>
          </a:prstGeom>
          <a:noFill/>
        </p:spPr>
        <p:txBody>
          <a:bodyPr wrap="square" lIns="0" tIns="0" rIns="0" bIns="0" rtlCol="0">
            <a:noAutofit/>
          </a:bodyPr>
          <a:lstStyle/>
          <a:p>
            <a:r>
              <a:rPr lang="en-US" sz="4400" b="1" dirty="0">
                <a:solidFill>
                  <a:schemeClr val="bg1"/>
                </a:solidFill>
              </a:rPr>
              <a:t>Customers with Disabilities</a:t>
            </a:r>
          </a:p>
        </p:txBody>
      </p:sp>
      <p:pic>
        <p:nvPicPr>
          <p:cNvPr id="8" name="Audio 7">
            <a:hlinkClick r:id="" action="ppaction://media"/>
            <a:extLst>
              <a:ext uri="{FF2B5EF4-FFF2-40B4-BE49-F238E27FC236}">
                <a16:creationId xmlns:a16="http://schemas.microsoft.com/office/drawing/2014/main" id="{86EBE6CB-61E2-2192-2C6F-1CEB3A756F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
        <p:nvSpPr>
          <p:cNvPr id="9" name="TextBox 8">
            <a:extLst>
              <a:ext uri="{FF2B5EF4-FFF2-40B4-BE49-F238E27FC236}">
                <a16:creationId xmlns:a16="http://schemas.microsoft.com/office/drawing/2014/main" id="{485B2ACC-8123-FE4A-12A8-7B7DB935F3B5}"/>
              </a:ext>
            </a:extLst>
          </p:cNvPr>
          <p:cNvSpPr txBox="1"/>
          <p:nvPr>
            <p:custDataLst>
              <p:tags r:id="rId3"/>
            </p:custDataLst>
          </p:nvPr>
        </p:nvSpPr>
        <p:spPr>
          <a:xfrm flipH="1">
            <a:off x="944529" y="4970585"/>
            <a:ext cx="75649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51264190"/>
      </p:ext>
    </p:extLst>
  </p:cSld>
  <p:clrMapOvr>
    <a:masterClrMapping/>
  </p:clrMapOvr>
  <mc:AlternateContent xmlns:mc="http://schemas.openxmlformats.org/markup-compatibility/2006" xmlns:p14="http://schemas.microsoft.com/office/powerpoint/2010/main">
    <mc:Choice Requires="p14">
      <p:transition spd="slow" p14:dur="2000" advTm="25020"/>
    </mc:Choice>
    <mc:Fallback xmlns="">
      <p:transition spd="slow" advTm="2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D451C-58C9-6D51-EF75-0BBA3BC1F069}"/>
              </a:ext>
            </a:extLst>
          </p:cNvPr>
          <p:cNvPicPr>
            <a:picLocks noChangeAspect="1"/>
          </p:cNvPicPr>
          <p:nvPr/>
        </p:nvPicPr>
        <p:blipFill>
          <a:blip r:embed="rId5"/>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6A66887E-B460-6BB4-9DC4-8422A32F204A}"/>
              </a:ext>
            </a:extLst>
          </p:cNvPr>
          <p:cNvSpPr txBox="1"/>
          <p:nvPr/>
        </p:nvSpPr>
        <p:spPr>
          <a:xfrm>
            <a:off x="465511" y="1052212"/>
            <a:ext cx="8088826" cy="523220"/>
          </a:xfrm>
          <a:prstGeom prst="rect">
            <a:avLst/>
          </a:prstGeom>
          <a:noFill/>
        </p:spPr>
        <p:txBody>
          <a:bodyPr wrap="square" lIns="0" tIns="0" rIns="0" bIns="0" rtlCol="0">
            <a:noAutofit/>
          </a:bodyPr>
          <a:lstStyle/>
          <a:p>
            <a:r>
              <a:rPr lang="en-US" sz="4400" b="1" dirty="0">
                <a:solidFill>
                  <a:schemeClr val="bg1"/>
                </a:solidFill>
              </a:rPr>
              <a:t>Young Adults</a:t>
            </a:r>
          </a:p>
        </p:txBody>
      </p:sp>
      <p:sp>
        <p:nvSpPr>
          <p:cNvPr id="8" name="TextBox 7">
            <a:extLst>
              <a:ext uri="{FF2B5EF4-FFF2-40B4-BE49-F238E27FC236}">
                <a16:creationId xmlns:a16="http://schemas.microsoft.com/office/drawing/2014/main" id="{BCB2A81C-EFDF-8692-5AFD-45D53778563B}"/>
              </a:ext>
            </a:extLst>
          </p:cNvPr>
          <p:cNvSpPr txBox="1"/>
          <p:nvPr/>
        </p:nvSpPr>
        <p:spPr>
          <a:xfrm>
            <a:off x="465511" y="2198671"/>
            <a:ext cx="6147725" cy="2077766"/>
          </a:xfrm>
          <a:prstGeom prst="rect">
            <a:avLst/>
          </a:prstGeom>
          <a:noFill/>
        </p:spPr>
        <p:txBody>
          <a:bodyPr wrap="square" lIns="0" tIns="0" rIns="0" bIns="0" rtlCol="0">
            <a:noAutofit/>
          </a:bodyPr>
          <a:lstStyle/>
          <a:p>
            <a:pPr marL="344488" indent="-336550" defTabSz="182880">
              <a:lnSpc>
                <a:spcPct val="95000"/>
              </a:lnSpc>
              <a:spcAft>
                <a:spcPts val="1200"/>
              </a:spcAft>
            </a:pPr>
            <a:r>
              <a:rPr lang="en-US" sz="2400" dirty="0">
                <a:solidFill>
                  <a:srgbClr val="C83200"/>
                </a:solidFill>
              </a:rPr>
              <a:t>▶︎ </a:t>
            </a:r>
            <a:r>
              <a:rPr lang="en-US" sz="2200" dirty="0">
                <a:solidFill>
                  <a:srgbClr val="C83200"/>
                </a:solidFill>
                <a:latin typeface="Wingdings" pitchFamily="2" charset="2"/>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Are you looking to start your future?</a:t>
            </a:r>
          </a:p>
          <a:p>
            <a:pPr marL="344488" indent="-336550" defTabSz="182880">
              <a:lnSpc>
                <a:spcPct val="95000"/>
              </a:lnSpc>
              <a:spcAft>
                <a:spcPts val="1200"/>
              </a:spcAft>
            </a:pPr>
            <a:r>
              <a:rPr lang="en-US" sz="2200" dirty="0">
                <a:solidFill>
                  <a:srgbClr val="C83200"/>
                </a:solidFill>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Do you want to choose a good career?</a:t>
            </a:r>
          </a:p>
          <a:p>
            <a:pPr marL="344488" indent="-336550" defTabSz="182880">
              <a:lnSpc>
                <a:spcPct val="95000"/>
              </a:lnSpc>
              <a:spcAft>
                <a:spcPts val="1200"/>
              </a:spcAft>
            </a:pPr>
            <a:r>
              <a:rPr lang="en-US" sz="2200" dirty="0">
                <a:solidFill>
                  <a:srgbClr val="C83200"/>
                </a:solidFill>
              </a:rPr>
              <a:t>▶︎</a:t>
            </a:r>
            <a:r>
              <a:rPr lang="en-US" sz="2200" dirty="0"/>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Are you unsure where to find funding?</a:t>
            </a:r>
          </a:p>
          <a:p>
            <a:pPr marL="344488" lvl="1" indent="-336550" defTabSz="182880">
              <a:lnSpc>
                <a:spcPct val="95000"/>
              </a:lnSpc>
              <a:spcAft>
                <a:spcPts val="1200"/>
              </a:spcAft>
            </a:pPr>
            <a:r>
              <a:rPr lang="en-US" sz="2200" dirty="0">
                <a:solidFill>
                  <a:srgbClr val="C83200"/>
                </a:solidFill>
              </a:rPr>
              <a:t>▶︎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Do you need guidance to find your path?</a:t>
            </a:r>
          </a:p>
          <a:p>
            <a:pPr marL="460375" indent="-450850" defTabSz="182880">
              <a:spcAft>
                <a:spcPts val="1200"/>
              </a:spcAft>
            </a:pPr>
            <a:endParaRPr lang="en-US" sz="2200" dirty="0">
              <a:solidFill>
                <a:srgbClr val="131830"/>
              </a:solidFill>
              <a:latin typeface="Roboto Medium" panose="02000000000000000000" pitchFamily="2" charset="0"/>
              <a:ea typeface="Roboto Medium" panose="02000000000000000000" pitchFamily="2" charset="0"/>
            </a:endParaRPr>
          </a:p>
        </p:txBody>
      </p:sp>
      <p:sp>
        <p:nvSpPr>
          <p:cNvPr id="10" name="TextBox 9">
            <a:extLst>
              <a:ext uri="{FF2B5EF4-FFF2-40B4-BE49-F238E27FC236}">
                <a16:creationId xmlns:a16="http://schemas.microsoft.com/office/drawing/2014/main" id="{4518327E-4E21-1340-6598-1374ACAB4DE3}"/>
              </a:ext>
            </a:extLst>
          </p:cNvPr>
          <p:cNvSpPr txBox="1"/>
          <p:nvPr/>
        </p:nvSpPr>
        <p:spPr>
          <a:xfrm>
            <a:off x="465511" y="4080059"/>
            <a:ext cx="8433391" cy="2077766"/>
          </a:xfrm>
          <a:prstGeom prst="rect">
            <a:avLst/>
          </a:prstGeom>
          <a:noFill/>
        </p:spPr>
        <p:txBody>
          <a:bodyPr wrap="square" lIns="0" tIns="0" rIns="0" bIns="0" rtlCol="0">
            <a:noAutofit/>
          </a:bodyPr>
          <a:lstStyle/>
          <a:p>
            <a:pPr>
              <a:lnSpc>
                <a:spcPct val="85000"/>
              </a:lnSpc>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Targeted supports and services for young people ages 16-24 are available through our local One-Stop Career Centers to low-income youth who face barriers to employment. Services strategies developed by New Jersey’s Workforce providers prepare youth for employment and/or post-secondary education through strong linkages between academic and occupational learning.</a:t>
            </a:r>
          </a:p>
        </p:txBody>
      </p:sp>
      <p:pic>
        <p:nvPicPr>
          <p:cNvPr id="17" name="Audio 16">
            <a:hlinkClick r:id="" action="ppaction://media"/>
            <a:extLst>
              <a:ext uri="{FF2B5EF4-FFF2-40B4-BE49-F238E27FC236}">
                <a16:creationId xmlns:a16="http://schemas.microsoft.com/office/drawing/2014/main" id="{84CB93F1-A20F-8538-D27D-9057655B0AE0}"/>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44259" t="-10167" r="-34431" b="-30998"/>
          <a:stretch/>
        </p:blipFill>
        <p:spPr>
          <a:xfrm>
            <a:off x="8273143" y="6170023"/>
            <a:ext cx="870857" cy="687977"/>
          </a:xfrm>
          <a:prstGeom prst="rect">
            <a:avLst/>
          </a:prstGeom>
        </p:spPr>
      </p:pic>
      <p:pic>
        <p:nvPicPr>
          <p:cNvPr id="2" name="Picture 1">
            <a:extLst>
              <a:ext uri="{FF2B5EF4-FFF2-40B4-BE49-F238E27FC236}">
                <a16:creationId xmlns:a16="http://schemas.microsoft.com/office/drawing/2014/main" id="{4F88ECE5-EE14-83D9-4935-C32681F2A6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94" r="27"/>
          <a:stretch/>
        </p:blipFill>
        <p:spPr>
          <a:xfrm flipH="1">
            <a:off x="6267859" y="1293055"/>
            <a:ext cx="2876141" cy="2669177"/>
          </a:xfrm>
          <a:prstGeom prst="round1Rect">
            <a:avLst/>
          </a:prstGeom>
          <a:solidFill>
            <a:schemeClr val="accent2"/>
          </a:solidFill>
        </p:spPr>
      </p:pic>
    </p:spTree>
    <p:extLst>
      <p:ext uri="{BB962C8B-B14F-4D97-AF65-F5344CB8AC3E}">
        <p14:creationId xmlns:p14="http://schemas.microsoft.com/office/powerpoint/2010/main" val="1915227503"/>
      </p:ext>
    </p:extLst>
  </p:cSld>
  <p:clrMapOvr>
    <a:masterClrMapping/>
  </p:clrMapOvr>
  <mc:AlternateContent xmlns:mc="http://schemas.openxmlformats.org/markup-compatibility/2006" xmlns:p14="http://schemas.microsoft.com/office/powerpoint/2010/main">
    <mc:Choice Requires="p14">
      <p:transition spd="slow" p14:dur="2000" advTm="35956"/>
    </mc:Choice>
    <mc:Fallback xmlns="">
      <p:transition spd="slow" advTm="3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93107A-F952-CEF8-801F-5859F85C96B1}"/>
              </a:ext>
            </a:extLst>
          </p:cNvPr>
          <p:cNvPicPr>
            <a:picLocks noChangeAspect="1"/>
          </p:cNvPicPr>
          <p:nvPr/>
        </p:nvPicPr>
        <p:blipFill rotWithShape="1">
          <a:blip r:embed="rId5"/>
          <a:srcRect b="70859"/>
          <a:stretch/>
        </p:blipFill>
        <p:spPr>
          <a:xfrm>
            <a:off x="0" y="0"/>
            <a:ext cx="9144000" cy="1998482"/>
          </a:xfrm>
          <a:prstGeom prst="rect">
            <a:avLst/>
          </a:prstGeom>
        </p:spPr>
      </p:pic>
      <p:sp>
        <p:nvSpPr>
          <p:cNvPr id="8" name="TextBox 7">
            <a:extLst>
              <a:ext uri="{FF2B5EF4-FFF2-40B4-BE49-F238E27FC236}">
                <a16:creationId xmlns:a16="http://schemas.microsoft.com/office/drawing/2014/main" id="{E99A5AD0-F3FC-5CF2-3C31-9BCF55657377}"/>
              </a:ext>
            </a:extLst>
          </p:cNvPr>
          <p:cNvSpPr txBox="1"/>
          <p:nvPr/>
        </p:nvSpPr>
        <p:spPr>
          <a:xfrm>
            <a:off x="1025497" y="1095826"/>
            <a:ext cx="7967674" cy="761254"/>
          </a:xfrm>
          <a:prstGeom prst="rect">
            <a:avLst/>
          </a:prstGeom>
          <a:noFill/>
        </p:spPr>
        <p:txBody>
          <a:bodyPr wrap="square" lIns="0" tIns="0" rIns="0" bIns="0" rtlCol="0">
            <a:noAutofit/>
          </a:bodyPr>
          <a:lstStyle/>
          <a:p>
            <a:r>
              <a:rPr lang="en-US" sz="4400" b="1" dirty="0">
                <a:solidFill>
                  <a:schemeClr val="bg1"/>
                </a:solidFill>
              </a:rPr>
              <a:t>Connect to Community Resources</a:t>
            </a:r>
          </a:p>
        </p:txBody>
      </p:sp>
      <p:pic>
        <p:nvPicPr>
          <p:cNvPr id="12" name="Picture 11">
            <a:hlinkClick r:id="rId6"/>
          </p:cNvPr>
          <p:cNvPicPr>
            <a:picLocks noChangeAspect="1"/>
          </p:cNvPicPr>
          <p:nvPr/>
        </p:nvPicPr>
        <p:blipFill>
          <a:blip r:embed="rId7"/>
          <a:stretch>
            <a:fillRect/>
          </a:stretch>
        </p:blipFill>
        <p:spPr>
          <a:xfrm>
            <a:off x="6203550" y="2523761"/>
            <a:ext cx="2696300" cy="1772568"/>
          </a:xfrm>
          <a:prstGeom prst="rect">
            <a:avLst/>
          </a:prstGeom>
        </p:spPr>
      </p:pic>
      <p:pic>
        <p:nvPicPr>
          <p:cNvPr id="13" name="Picture 12">
            <a:hlinkClick r:id="rId8"/>
          </p:cNvPr>
          <p:cNvPicPr>
            <a:picLocks noChangeAspect="1"/>
          </p:cNvPicPr>
          <p:nvPr/>
        </p:nvPicPr>
        <p:blipFill>
          <a:blip r:embed="rId9"/>
          <a:stretch>
            <a:fillRect/>
          </a:stretch>
        </p:blipFill>
        <p:spPr>
          <a:xfrm>
            <a:off x="4748816" y="5177453"/>
            <a:ext cx="4200951" cy="772589"/>
          </a:xfrm>
          <a:prstGeom prst="rect">
            <a:avLst/>
          </a:prstGeom>
        </p:spPr>
      </p:pic>
      <p:pic>
        <p:nvPicPr>
          <p:cNvPr id="7" name="Audio 6">
            <a:hlinkClick r:id="" action="ppaction://media"/>
            <a:extLst>
              <a:ext uri="{FF2B5EF4-FFF2-40B4-BE49-F238E27FC236}">
                <a16:creationId xmlns:a16="http://schemas.microsoft.com/office/drawing/2014/main" id="{1207B4DE-4D10-784B-572B-6B6126E6E0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pic>
        <p:nvPicPr>
          <p:cNvPr id="11" name="Picture 10" descr="A picture containing text, clipart&#10;&#10;Description automatically generated">
            <a:hlinkClick r:id="rId11"/>
            <a:extLst>
              <a:ext uri="{FF2B5EF4-FFF2-40B4-BE49-F238E27FC236}">
                <a16:creationId xmlns:a16="http://schemas.microsoft.com/office/drawing/2014/main" id="{2093F6B1-8AF7-35B2-D4F9-6B7B87708C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715" y="2692150"/>
            <a:ext cx="2438153" cy="1324730"/>
          </a:xfrm>
          <a:prstGeom prst="rect">
            <a:avLst/>
          </a:prstGeom>
        </p:spPr>
      </p:pic>
      <p:pic>
        <p:nvPicPr>
          <p:cNvPr id="10" name="Picture 9" descr="Text&#10;&#10;Description automatically generated with medium confidence">
            <a:hlinkClick r:id="rId13"/>
            <a:extLst>
              <a:ext uri="{FF2B5EF4-FFF2-40B4-BE49-F238E27FC236}">
                <a16:creationId xmlns:a16="http://schemas.microsoft.com/office/drawing/2014/main" id="{42F029CF-1A81-A138-9498-8D624EA837FD}"/>
              </a:ext>
            </a:extLst>
          </p:cNvPr>
          <p:cNvPicPr>
            <a:picLocks noChangeAspect="1"/>
          </p:cNvPicPr>
          <p:nvPr/>
        </p:nvPicPr>
        <p:blipFill rotWithShape="1">
          <a:blip r:embed="rId14">
            <a:extLst>
              <a:ext uri="{28A0092B-C50C-407E-A947-70E740481C1C}">
                <a14:useLocalDpi xmlns:a14="http://schemas.microsoft.com/office/drawing/2010/main" val="0"/>
              </a:ext>
            </a:extLst>
          </a:blip>
          <a:srcRect l="18401" r="17772" b="1540"/>
          <a:stretch/>
        </p:blipFill>
        <p:spPr>
          <a:xfrm>
            <a:off x="217715" y="4821608"/>
            <a:ext cx="3900786" cy="1484278"/>
          </a:xfrm>
          <a:prstGeom prst="rect">
            <a:avLst/>
          </a:prstGeom>
        </p:spPr>
      </p:pic>
      <p:pic>
        <p:nvPicPr>
          <p:cNvPr id="15" name="Picture 14" descr="Logo&#10;&#10;Description automatically generated">
            <a:hlinkClick r:id="rId15"/>
            <a:extLst>
              <a:ext uri="{FF2B5EF4-FFF2-40B4-BE49-F238E27FC236}">
                <a16:creationId xmlns:a16="http://schemas.microsoft.com/office/drawing/2014/main" id="{A748C388-F908-DDC9-FF14-5397AEC1779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59508" y="2657859"/>
            <a:ext cx="2740402" cy="1080350"/>
          </a:xfrm>
          <a:prstGeom prst="rect">
            <a:avLst/>
          </a:prstGeom>
        </p:spPr>
      </p:pic>
    </p:spTree>
    <p:extLst>
      <p:ext uri="{BB962C8B-B14F-4D97-AF65-F5344CB8AC3E}">
        <p14:creationId xmlns:p14="http://schemas.microsoft.com/office/powerpoint/2010/main" val="1163691536"/>
      </p:ext>
    </p:extLst>
  </p:cSld>
  <p:clrMapOvr>
    <a:masterClrMapping/>
  </p:clrMapOvr>
  <mc:AlternateContent xmlns:mc="http://schemas.openxmlformats.org/markup-compatibility/2006" xmlns:p14="http://schemas.microsoft.com/office/powerpoint/2010/main">
    <mc:Choice Requires="p14">
      <p:transition spd="slow" p14:dur="2000" advTm="16856"/>
    </mc:Choice>
    <mc:Fallback xmlns="">
      <p:transition spd="slow" advTm="1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79B868-1314-3DB9-8F4B-CA9850877ECB}"/>
              </a:ext>
            </a:extLst>
          </p:cNvPr>
          <p:cNvSpPr/>
          <p:nvPr/>
        </p:nvSpPr>
        <p:spPr>
          <a:xfrm>
            <a:off x="0" y="1463040"/>
            <a:ext cx="9144000" cy="539496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10A225-E30B-DF5C-FB9C-30635AC20246}"/>
              </a:ext>
            </a:extLst>
          </p:cNvPr>
          <p:cNvSpPr/>
          <p:nvPr/>
        </p:nvSpPr>
        <p:spPr>
          <a:xfrm>
            <a:off x="4617720" y="1607258"/>
            <a:ext cx="4526280" cy="5250742"/>
          </a:xfrm>
          <a:prstGeom prst="rect">
            <a:avLst/>
          </a:prstGeom>
          <a:solidFill>
            <a:srgbClr val="FA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9" name="Rectangle 8">
            <a:extLst>
              <a:ext uri="{FF2B5EF4-FFF2-40B4-BE49-F238E27FC236}">
                <a16:creationId xmlns:a16="http://schemas.microsoft.com/office/drawing/2014/main" id="{B81397E2-9B3B-5487-5CEC-BBDD2F42F084}"/>
              </a:ext>
            </a:extLst>
          </p:cNvPr>
          <p:cNvSpPr/>
          <p:nvPr/>
        </p:nvSpPr>
        <p:spPr>
          <a:xfrm>
            <a:off x="0" y="1610556"/>
            <a:ext cx="4526280" cy="5250742"/>
          </a:xfrm>
          <a:prstGeom prst="rect">
            <a:avLst/>
          </a:prstGeom>
          <a:solidFill>
            <a:srgbClr val="FA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pic>
        <p:nvPicPr>
          <p:cNvPr id="10" name="Picture 9">
            <a:extLst>
              <a:ext uri="{FF2B5EF4-FFF2-40B4-BE49-F238E27FC236}">
                <a16:creationId xmlns:a16="http://schemas.microsoft.com/office/drawing/2014/main" id="{ABC4A58A-7F38-40C9-9F59-7E479417F74B}"/>
              </a:ext>
            </a:extLst>
          </p:cNvPr>
          <p:cNvPicPr>
            <a:picLocks noChangeAspect="1"/>
          </p:cNvPicPr>
          <p:nvPr/>
        </p:nvPicPr>
        <p:blipFill rotWithShape="1">
          <a:blip r:embed="rId5"/>
          <a:srcRect t="5233" b="71282"/>
          <a:stretch/>
        </p:blipFill>
        <p:spPr>
          <a:xfrm>
            <a:off x="0" y="0"/>
            <a:ext cx="9144000" cy="1610555"/>
          </a:xfrm>
          <a:prstGeom prst="rect">
            <a:avLst/>
          </a:prstGeom>
        </p:spPr>
      </p:pic>
      <p:sp>
        <p:nvSpPr>
          <p:cNvPr id="11" name="TextBox 10">
            <a:extLst>
              <a:ext uri="{FF2B5EF4-FFF2-40B4-BE49-F238E27FC236}">
                <a16:creationId xmlns:a16="http://schemas.microsoft.com/office/drawing/2014/main" id="{B9ED8FFD-4755-C0F2-7FFB-466E176BDB34}"/>
              </a:ext>
            </a:extLst>
          </p:cNvPr>
          <p:cNvSpPr txBox="1"/>
          <p:nvPr/>
        </p:nvSpPr>
        <p:spPr>
          <a:xfrm>
            <a:off x="465512" y="1802852"/>
            <a:ext cx="4106488" cy="4592008"/>
          </a:xfrm>
          <a:prstGeom prst="rect">
            <a:avLst/>
          </a:prstGeom>
          <a:noFill/>
        </p:spPr>
        <p:txBody>
          <a:bodyPr wrap="square" lIns="0" tIns="0" rIns="0" bIns="0" rtlCol="0">
            <a:noAutofit/>
          </a:bodyPr>
          <a:lstStyle/>
          <a:p>
            <a:pPr marL="347663" indent="-347663" defTabSz="182880">
              <a:lnSpc>
                <a:spcPct val="95000"/>
              </a:lnSpc>
              <a:spcAft>
                <a:spcPts val="1800"/>
              </a:spcAft>
            </a:pPr>
            <a:r>
              <a:rPr lang="en-US" altLang="en-US" sz="2000" b="1" dirty="0">
                <a:solidFill>
                  <a:srgbClr val="131830"/>
                </a:solidFill>
                <a:latin typeface="Arial" panose="020B0604020202020204" pitchFamily="34" charset="0"/>
                <a:ea typeface="Roboto Black" panose="02000000000000000000" pitchFamily="2" charset="0"/>
                <a:cs typeface="Arial" panose="020B0604020202020204" pitchFamily="34" charset="0"/>
              </a:rPr>
              <a:t>Staff Assisted:</a:t>
            </a:r>
            <a:endParaRPr lang="en-US" sz="2000" b="1" dirty="0">
              <a:solidFill>
                <a:srgbClr val="131830"/>
              </a:solidFill>
              <a:latin typeface="Arial" panose="020B0604020202020204" pitchFamily="34" charset="0"/>
              <a:ea typeface="Roboto Black"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 </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Program Registration</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Job Referrals</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Job Development / Training</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Job Placement</a:t>
            </a: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Career Guidance / Counseling</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Complaint System</a:t>
            </a: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Job Order Posting</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2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Recruitment Assistance</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200"/>
              </a:spcAft>
            </a:pPr>
            <a:endParaRPr lang="en-US" sz="2000" dirty="0">
              <a:solidFill>
                <a:srgbClr val="131830"/>
              </a:solidFill>
              <a:latin typeface="Roboto Medium" panose="02000000000000000000" pitchFamily="2" charset="0"/>
              <a:ea typeface="Roboto Medium" panose="02000000000000000000" pitchFamily="2" charset="0"/>
            </a:endParaRPr>
          </a:p>
          <a:p>
            <a:pPr marL="347663" indent="-347663" defTabSz="182880">
              <a:lnSpc>
                <a:spcPct val="95000"/>
              </a:lnSpc>
              <a:spcAft>
                <a:spcPts val="1200"/>
              </a:spcAft>
            </a:pPr>
            <a:endParaRPr lang="en-US" sz="2000" dirty="0">
              <a:solidFill>
                <a:srgbClr val="131830"/>
              </a:solidFill>
              <a:latin typeface="Roboto Medium" panose="02000000000000000000" pitchFamily="2" charset="0"/>
              <a:ea typeface="Roboto Medium" panose="02000000000000000000" pitchFamily="2" charset="0"/>
            </a:endParaRPr>
          </a:p>
        </p:txBody>
      </p:sp>
      <p:sp>
        <p:nvSpPr>
          <p:cNvPr id="12" name="TextBox 11">
            <a:extLst>
              <a:ext uri="{FF2B5EF4-FFF2-40B4-BE49-F238E27FC236}">
                <a16:creationId xmlns:a16="http://schemas.microsoft.com/office/drawing/2014/main" id="{BF96260A-76EA-90F2-5136-FA70D6461F5B}"/>
              </a:ext>
            </a:extLst>
          </p:cNvPr>
          <p:cNvSpPr txBox="1"/>
          <p:nvPr/>
        </p:nvSpPr>
        <p:spPr>
          <a:xfrm>
            <a:off x="5004298" y="1809058"/>
            <a:ext cx="3964211" cy="3438386"/>
          </a:xfrm>
          <a:prstGeom prst="rect">
            <a:avLst/>
          </a:prstGeom>
          <a:noFill/>
        </p:spPr>
        <p:txBody>
          <a:bodyPr wrap="square" lIns="0" tIns="0" rIns="0" bIns="0" rtlCol="0">
            <a:noAutofit/>
          </a:bodyPr>
          <a:lstStyle/>
          <a:p>
            <a:pPr marL="347663" indent="-347663" defTabSz="182880" eaLnBrk="1" hangingPunct="1">
              <a:lnSpc>
                <a:spcPct val="95000"/>
              </a:lnSpc>
              <a:spcBef>
                <a:spcPct val="0"/>
              </a:spcBef>
              <a:spcAft>
                <a:spcPts val="1800"/>
              </a:spcAft>
              <a:buClr>
                <a:srgbClr val="C0504D"/>
              </a:buClr>
              <a:buSzPct val="105000"/>
              <a:buFont typeface="Arial" panose="020B0604020202020204" pitchFamily="34" charset="0"/>
              <a:buNone/>
            </a:pPr>
            <a:r>
              <a:rPr lang="en-US" altLang="en-US" sz="2000" b="1" dirty="0">
                <a:solidFill>
                  <a:srgbClr val="131830"/>
                </a:solidFill>
                <a:latin typeface="Arial" panose="020B0604020202020204" pitchFamily="34" charset="0"/>
                <a:ea typeface="Roboto Black" panose="02000000000000000000" pitchFamily="2" charset="0"/>
                <a:cs typeface="Arial" panose="020B0604020202020204" pitchFamily="34" charset="0"/>
              </a:rPr>
              <a:t>Referrals to Support Services:</a:t>
            </a:r>
          </a:p>
          <a:p>
            <a:pPr marL="347663" indent="-347663" defTabSz="182880">
              <a:lnSpc>
                <a:spcPct val="95000"/>
              </a:lnSpc>
              <a:spcAft>
                <a:spcPts val="1800"/>
              </a:spcAft>
            </a:pPr>
            <a:r>
              <a:rPr lang="en-US" sz="2000" dirty="0">
                <a:solidFill>
                  <a:srgbClr val="C83200"/>
                </a:solidFill>
              </a:rPr>
              <a:t>▶︎ </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Child Care Information</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Educational Resources and Training Programs</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Healthcare Service Providers</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Legal Assistance</a:t>
            </a:r>
          </a:p>
          <a:p>
            <a:pPr marL="347663" indent="-347663" defTabSz="182880">
              <a:lnSpc>
                <a:spcPct val="95000"/>
              </a:lnSpc>
              <a:spcAft>
                <a:spcPts val="1800"/>
              </a:spcAft>
            </a:pPr>
            <a:r>
              <a:rPr lang="en-US" sz="2000" dirty="0">
                <a:solidFill>
                  <a:srgbClr val="C83200"/>
                </a:solidFill>
              </a:rPr>
              <a:t>▶︎</a:t>
            </a:r>
            <a:r>
              <a:rPr lang="en-US" sz="2000" dirty="0"/>
              <a:t>	</a:t>
            </a:r>
            <a:r>
              <a:rPr lang="en-US" alt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Emergency Needs Resources</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200"/>
              </a:spcAft>
            </a:pPr>
            <a:r>
              <a:rPr lang="en-US" sz="2000" dirty="0">
                <a:solidFill>
                  <a:srgbClr val="C83200"/>
                </a:solidFill>
              </a:rPr>
              <a:t>▶︎</a:t>
            </a:r>
            <a:r>
              <a:rPr lang="en-US" sz="2000" dirty="0"/>
              <a:t>	</a:t>
            </a:r>
            <a:r>
              <a:rPr lang="en-US" altLang="en-US" sz="2000" b="1" dirty="0" err="1">
                <a:solidFill>
                  <a:srgbClr val="131830"/>
                </a:solidFill>
                <a:latin typeface="Arial" panose="020B0604020202020204" pitchFamily="34" charset="0"/>
                <a:ea typeface="Roboto Medium" panose="02000000000000000000" pitchFamily="2" charset="0"/>
                <a:cs typeface="Arial" panose="020B0604020202020204" pitchFamily="34" charset="0"/>
              </a:rPr>
              <a:t>Pathstone</a:t>
            </a:r>
            <a:endPar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47663" indent="-347663" defTabSz="182880">
              <a:lnSpc>
                <a:spcPct val="95000"/>
              </a:lnSpc>
              <a:spcAft>
                <a:spcPts val="1200"/>
              </a:spcAft>
            </a:pPr>
            <a:endParaRPr lang="en-US" sz="2000" dirty="0">
              <a:solidFill>
                <a:srgbClr val="131830"/>
              </a:solidFill>
              <a:latin typeface="Roboto Medium" panose="02000000000000000000" pitchFamily="2" charset="0"/>
              <a:ea typeface="Roboto Medium" panose="02000000000000000000" pitchFamily="2" charset="0"/>
            </a:endParaRPr>
          </a:p>
        </p:txBody>
      </p:sp>
      <p:pic>
        <p:nvPicPr>
          <p:cNvPr id="14" name="Audio 13">
            <a:hlinkClick r:id="" action="ppaction://media"/>
            <a:extLst>
              <a:ext uri="{FF2B5EF4-FFF2-40B4-BE49-F238E27FC236}">
                <a16:creationId xmlns:a16="http://schemas.microsoft.com/office/drawing/2014/main" id="{BED84460-FC27-3E5F-1A64-8D29F22D7B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20" name="TextBox 19">
            <a:extLst>
              <a:ext uri="{FF2B5EF4-FFF2-40B4-BE49-F238E27FC236}">
                <a16:creationId xmlns:a16="http://schemas.microsoft.com/office/drawing/2014/main" id="{9EBE5024-25BA-4817-B3BC-2213BD2C2EF0}"/>
              </a:ext>
            </a:extLst>
          </p:cNvPr>
          <p:cNvSpPr txBox="1"/>
          <p:nvPr/>
        </p:nvSpPr>
        <p:spPr>
          <a:xfrm>
            <a:off x="465512" y="723482"/>
            <a:ext cx="9144000" cy="736260"/>
          </a:xfrm>
          <a:prstGeom prst="rect">
            <a:avLst/>
          </a:prstGeom>
          <a:noFill/>
        </p:spPr>
        <p:txBody>
          <a:bodyPr wrap="square" lIns="0" tIns="0" rIns="0" bIns="0" rtlCol="0">
            <a:noAutofit/>
          </a:bodyPr>
          <a:lstStyle/>
          <a:p>
            <a:r>
              <a:rPr lang="en-US" sz="4100" b="1" dirty="0">
                <a:solidFill>
                  <a:schemeClr val="bg1"/>
                </a:solidFill>
              </a:rPr>
              <a:t>Migrant Seasonal Farmworker Services </a:t>
            </a:r>
          </a:p>
        </p:txBody>
      </p:sp>
      <p:pic>
        <p:nvPicPr>
          <p:cNvPr id="23" name="Picture 22">
            <a:extLst>
              <a:ext uri="{FF2B5EF4-FFF2-40B4-BE49-F238E27FC236}">
                <a16:creationId xmlns:a16="http://schemas.microsoft.com/office/drawing/2014/main" id="{29139AF9-F982-E178-6416-F4B2CE9C8296}"/>
              </a:ext>
            </a:extLst>
          </p:cNvPr>
          <p:cNvPicPr>
            <a:picLocks noChangeAspect="1"/>
          </p:cNvPicPr>
          <p:nvPr/>
        </p:nvPicPr>
        <p:blipFill>
          <a:blip r:embed="rId7"/>
          <a:stretch>
            <a:fillRect/>
          </a:stretch>
        </p:blipFill>
        <p:spPr>
          <a:xfrm>
            <a:off x="5970759" y="5017523"/>
            <a:ext cx="2777160" cy="1688077"/>
          </a:xfrm>
          <a:prstGeom prst="rect">
            <a:avLst/>
          </a:prstGeom>
        </p:spPr>
      </p:pic>
    </p:spTree>
    <p:extLst>
      <p:ext uri="{BB962C8B-B14F-4D97-AF65-F5344CB8AC3E}">
        <p14:creationId xmlns:p14="http://schemas.microsoft.com/office/powerpoint/2010/main" val="1071077518"/>
      </p:ext>
    </p:extLst>
  </p:cSld>
  <p:clrMapOvr>
    <a:masterClrMapping/>
  </p:clrMapOvr>
  <mc:AlternateContent xmlns:mc="http://schemas.openxmlformats.org/markup-compatibility/2006" xmlns:p14="http://schemas.microsoft.com/office/powerpoint/2010/main">
    <mc:Choice Requires="p14">
      <p:transition spd="slow" p14:dur="2000" advTm="44214"/>
    </mc:Choice>
    <mc:Fallback xmlns="">
      <p:transition spd="slow" advTm="4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A364FC-7F02-05E2-819F-1FB375B34BF5}"/>
              </a:ext>
            </a:extLst>
          </p:cNvPr>
          <p:cNvPicPr>
            <a:picLocks noChangeAspect="1"/>
          </p:cNvPicPr>
          <p:nvPr/>
        </p:nvPicPr>
        <p:blipFill>
          <a:blip r:embed="rId5"/>
          <a:stretch>
            <a:fillRect/>
          </a:stretch>
        </p:blipFill>
        <p:spPr>
          <a:xfrm>
            <a:off x="0" y="-6220"/>
            <a:ext cx="9144000" cy="6864220"/>
          </a:xfrm>
          <a:prstGeom prst="rect">
            <a:avLst/>
          </a:prstGeom>
        </p:spPr>
      </p:pic>
      <p:sp>
        <p:nvSpPr>
          <p:cNvPr id="6" name="TextBox 5">
            <a:extLst>
              <a:ext uri="{FF2B5EF4-FFF2-40B4-BE49-F238E27FC236}">
                <a16:creationId xmlns:a16="http://schemas.microsoft.com/office/drawing/2014/main" id="{E01DD709-8154-69E5-8320-44AAE9368FC7}"/>
              </a:ext>
            </a:extLst>
          </p:cNvPr>
          <p:cNvSpPr txBox="1"/>
          <p:nvPr/>
        </p:nvSpPr>
        <p:spPr>
          <a:xfrm>
            <a:off x="1025495" y="1095826"/>
            <a:ext cx="5982134" cy="523220"/>
          </a:xfrm>
          <a:prstGeom prst="rect">
            <a:avLst/>
          </a:prstGeom>
          <a:noFill/>
        </p:spPr>
        <p:txBody>
          <a:bodyPr wrap="square" lIns="0" tIns="0" rIns="0" bIns="0" rtlCol="0">
            <a:noAutofit/>
          </a:bodyPr>
          <a:lstStyle/>
          <a:p>
            <a:r>
              <a:rPr lang="en-US" sz="4400" b="1" dirty="0">
                <a:solidFill>
                  <a:schemeClr val="bg1"/>
                </a:solidFill>
              </a:rPr>
              <a:t>What is RESEA?</a:t>
            </a:r>
          </a:p>
        </p:txBody>
      </p:sp>
      <p:sp>
        <p:nvSpPr>
          <p:cNvPr id="9" name="TextBox 8">
            <a:extLst>
              <a:ext uri="{FF2B5EF4-FFF2-40B4-BE49-F238E27FC236}">
                <a16:creationId xmlns:a16="http://schemas.microsoft.com/office/drawing/2014/main" id="{376D419B-0240-46DD-CEFE-805243B0AF3F}"/>
              </a:ext>
            </a:extLst>
          </p:cNvPr>
          <p:cNvSpPr txBox="1"/>
          <p:nvPr/>
        </p:nvSpPr>
        <p:spPr>
          <a:xfrm>
            <a:off x="1025495" y="2705987"/>
            <a:ext cx="7731302" cy="3793090"/>
          </a:xfrm>
          <a:prstGeom prst="rect">
            <a:avLst/>
          </a:prstGeom>
          <a:noFill/>
        </p:spPr>
        <p:txBody>
          <a:bodyPr wrap="square" lIns="0" tIns="0" rIns="0" bIns="0" rtlCol="0">
            <a:noAutofit/>
          </a:bodyPr>
          <a:lstStyle/>
          <a:p>
            <a:pPr marL="9525" lvl="1">
              <a:lnSpc>
                <a:spcPct val="85000"/>
              </a:lnSpc>
              <a:spcAft>
                <a:spcPts val="2000"/>
              </a:spcAft>
            </a:pP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RESEA is the Reemployment Services and Eligibility Assessment Program. </a:t>
            </a:r>
          </a:p>
          <a:p>
            <a:pPr marL="9525" lvl="1">
              <a:lnSpc>
                <a:spcPct val="85000"/>
              </a:lnSpc>
              <a:spcAft>
                <a:spcPts val="1400"/>
              </a:spcAft>
            </a:pP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This is a U.S. Department of Labor program that provides individualized reemployment services to help people get back to work sooner.</a:t>
            </a:r>
          </a:p>
        </p:txBody>
      </p:sp>
      <p:pic>
        <p:nvPicPr>
          <p:cNvPr id="10" name="Picture 9">
            <a:extLst>
              <a:ext uri="{FF2B5EF4-FFF2-40B4-BE49-F238E27FC236}">
                <a16:creationId xmlns:a16="http://schemas.microsoft.com/office/drawing/2014/main" id="{9D14B21F-16E8-C24D-4981-3AFEFBD7C7E8}"/>
              </a:ext>
            </a:extLst>
          </p:cNvPr>
          <p:cNvPicPr>
            <a:picLocks noChangeAspect="1"/>
          </p:cNvPicPr>
          <p:nvPr/>
        </p:nvPicPr>
        <p:blipFill>
          <a:blip r:embed="rId6"/>
          <a:stretch>
            <a:fillRect/>
          </a:stretch>
        </p:blipFill>
        <p:spPr>
          <a:xfrm>
            <a:off x="2270588" y="6275390"/>
            <a:ext cx="6486209" cy="403148"/>
          </a:xfrm>
          <a:prstGeom prst="rect">
            <a:avLst/>
          </a:prstGeom>
        </p:spPr>
      </p:pic>
      <p:pic>
        <p:nvPicPr>
          <p:cNvPr id="3" name="Audio 2">
            <a:hlinkClick r:id="" action="ppaction://media"/>
            <a:extLst>
              <a:ext uri="{FF2B5EF4-FFF2-40B4-BE49-F238E27FC236}">
                <a16:creationId xmlns:a16="http://schemas.microsoft.com/office/drawing/2014/main" id="{4DE188F3-C4B5-10A3-59AB-F0A550D6DA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4360" y="6208299"/>
            <a:ext cx="487362" cy="487362"/>
          </a:xfrm>
          <a:prstGeom prst="rect">
            <a:avLst/>
          </a:prstGeom>
        </p:spPr>
      </p:pic>
    </p:spTree>
    <p:extLst>
      <p:ext uri="{BB962C8B-B14F-4D97-AF65-F5344CB8AC3E}">
        <p14:creationId xmlns:p14="http://schemas.microsoft.com/office/powerpoint/2010/main" val="2090582469"/>
      </p:ext>
    </p:extLst>
  </p:cSld>
  <p:clrMapOvr>
    <a:masterClrMapping/>
  </p:clrMapOvr>
  <p:transition spd="med" advTm="152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2E8E19-52D9-D45C-701F-881D8E74A2D6}"/>
              </a:ext>
            </a:extLst>
          </p:cNvPr>
          <p:cNvPicPr>
            <a:picLocks noChangeAspect="1"/>
          </p:cNvPicPr>
          <p:nvPr/>
        </p:nvPicPr>
        <p:blipFill rotWithShape="1">
          <a:blip r:embed="rId4"/>
          <a:srcRect b="70983"/>
          <a:stretch/>
        </p:blipFill>
        <p:spPr>
          <a:xfrm>
            <a:off x="0" y="-3974"/>
            <a:ext cx="9144000" cy="1990016"/>
          </a:xfrm>
          <a:prstGeom prst="rect">
            <a:avLst/>
          </a:prstGeom>
        </p:spPr>
      </p:pic>
      <p:sp>
        <p:nvSpPr>
          <p:cNvPr id="3" name="TextBox 2">
            <a:extLst>
              <a:ext uri="{FF2B5EF4-FFF2-40B4-BE49-F238E27FC236}">
                <a16:creationId xmlns:a16="http://schemas.microsoft.com/office/drawing/2014/main" id="{A571A3BE-C5BC-8AC0-70E0-1C5E3D0DEF80}"/>
              </a:ext>
            </a:extLst>
          </p:cNvPr>
          <p:cNvSpPr txBox="1"/>
          <p:nvPr/>
        </p:nvSpPr>
        <p:spPr>
          <a:xfrm>
            <a:off x="2307363" y="1095826"/>
            <a:ext cx="5982134" cy="523220"/>
          </a:xfrm>
          <a:prstGeom prst="rect">
            <a:avLst/>
          </a:prstGeom>
          <a:noFill/>
        </p:spPr>
        <p:txBody>
          <a:bodyPr wrap="square" lIns="0" tIns="0" rIns="0" bIns="0" rtlCol="0">
            <a:noAutofit/>
          </a:bodyPr>
          <a:lstStyle/>
          <a:p>
            <a:r>
              <a:rPr lang="en-US" sz="4400" b="1" dirty="0">
                <a:solidFill>
                  <a:schemeClr val="bg1"/>
                </a:solidFill>
              </a:rPr>
              <a:t>Businesses Incentives</a:t>
            </a:r>
          </a:p>
        </p:txBody>
      </p:sp>
      <p:pic>
        <p:nvPicPr>
          <p:cNvPr id="34" name="Audio 33">
            <a:hlinkClick r:id="" action="ppaction://media"/>
            <a:extLst>
              <a:ext uri="{FF2B5EF4-FFF2-40B4-BE49-F238E27FC236}">
                <a16:creationId xmlns:a16="http://schemas.microsoft.com/office/drawing/2014/main" id="{A582F5EE-2D66-B067-CAF1-D210F6E4A209}"/>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5"/>
          <a:srcRect l="-30705" t="-26783" r="-28329" b="-16432"/>
          <a:stretch/>
        </p:blipFill>
        <p:spPr>
          <a:xfrm>
            <a:off x="8368938" y="6151543"/>
            <a:ext cx="775062" cy="697991"/>
          </a:xfrm>
          <a:prstGeom prst="rect">
            <a:avLst/>
          </a:prstGeom>
        </p:spPr>
      </p:pic>
      <p:sp>
        <p:nvSpPr>
          <p:cNvPr id="12" name="TextBox 11">
            <a:extLst>
              <a:ext uri="{FF2B5EF4-FFF2-40B4-BE49-F238E27FC236}">
                <a16:creationId xmlns:a16="http://schemas.microsoft.com/office/drawing/2014/main" id="{52911F7A-7FE2-252F-8F70-DEA99B94D6FC}"/>
              </a:ext>
            </a:extLst>
          </p:cNvPr>
          <p:cNvSpPr txBox="1"/>
          <p:nvPr/>
        </p:nvSpPr>
        <p:spPr>
          <a:xfrm>
            <a:off x="2307362" y="2206826"/>
            <a:ext cx="5582603" cy="1990016"/>
          </a:xfrm>
          <a:prstGeom prst="rect">
            <a:avLst/>
          </a:prstGeom>
          <a:noFill/>
        </p:spPr>
        <p:txBody>
          <a:bodyPr wrap="square" lIns="0" tIns="0" rIns="0" bIns="0" rtlCol="0">
            <a:noAutofit/>
          </a:bodyPr>
          <a:lstStyle/>
          <a:p>
            <a:pPr marL="457200" indent="-449263" defTabSz="182880">
              <a:lnSpc>
                <a:spcPct val="95000"/>
              </a:lnSpc>
              <a:spcAft>
                <a:spcPts val="1800"/>
              </a:spcAft>
            </a:pPr>
            <a:r>
              <a:rPr lang="en-US" sz="2800" dirty="0">
                <a:solidFill>
                  <a:srgbClr val="C83200"/>
                </a:solidFill>
              </a:rPr>
              <a:t>▶︎ </a:t>
            </a:r>
            <a:r>
              <a:rPr lang="en-US" sz="2800" dirty="0"/>
              <a:t>	</a:t>
            </a: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Work Opportunity Tax Credit</a:t>
            </a:r>
          </a:p>
          <a:p>
            <a:pPr marL="457200" indent="-449263" defTabSz="182880">
              <a:lnSpc>
                <a:spcPct val="95000"/>
              </a:lnSpc>
              <a:spcAft>
                <a:spcPts val="1800"/>
              </a:spcAft>
            </a:pPr>
            <a:r>
              <a:rPr lang="en-US" sz="2800" dirty="0">
                <a:solidFill>
                  <a:srgbClr val="C83200"/>
                </a:solidFill>
              </a:rPr>
              <a:t>▶︎</a:t>
            </a:r>
            <a:r>
              <a:rPr lang="en-US" sz="2800" dirty="0"/>
              <a:t>	</a:t>
            </a: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On-the-Job-Training</a:t>
            </a:r>
          </a:p>
          <a:p>
            <a:pPr marL="457200" indent="-449263" defTabSz="182880">
              <a:lnSpc>
                <a:spcPct val="95000"/>
              </a:lnSpc>
              <a:spcAft>
                <a:spcPts val="1800"/>
              </a:spcAft>
            </a:pPr>
            <a:r>
              <a:rPr lang="en-US" sz="2800" dirty="0">
                <a:solidFill>
                  <a:srgbClr val="C83200"/>
                </a:solidFill>
              </a:rPr>
              <a:t>▶︎</a:t>
            </a:r>
            <a:r>
              <a:rPr lang="en-US" sz="2800" dirty="0"/>
              <a:t>	</a:t>
            </a: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The Federal Bonding Program</a:t>
            </a:r>
          </a:p>
        </p:txBody>
      </p:sp>
      <p:pic>
        <p:nvPicPr>
          <p:cNvPr id="5" name="Graphic 4">
            <a:extLst>
              <a:ext uri="{FF2B5EF4-FFF2-40B4-BE49-F238E27FC236}">
                <a16:creationId xmlns:a16="http://schemas.microsoft.com/office/drawing/2014/main" id="{5297FE51-A6D8-1FBF-6F38-F8B6A6C610B6}"/>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07"/>
          <a:stretch/>
        </p:blipFill>
        <p:spPr>
          <a:xfrm>
            <a:off x="0" y="4078663"/>
            <a:ext cx="4554583" cy="2779337"/>
          </a:xfrm>
          <a:prstGeom prst="round1Rect">
            <a:avLst/>
          </a:prstGeom>
        </p:spPr>
      </p:pic>
    </p:spTree>
    <p:extLst>
      <p:ext uri="{BB962C8B-B14F-4D97-AF65-F5344CB8AC3E}">
        <p14:creationId xmlns:p14="http://schemas.microsoft.com/office/powerpoint/2010/main" val="4129672647"/>
      </p:ext>
    </p:extLst>
  </p:cSld>
  <p:clrMapOvr>
    <a:masterClrMapping/>
  </p:clrMapOvr>
  <mc:AlternateContent xmlns:mc="http://schemas.openxmlformats.org/markup-compatibility/2006" xmlns:p14="http://schemas.microsoft.com/office/powerpoint/2010/main">
    <mc:Choice Requires="p14">
      <p:transition spd="slow" p14:dur="2000" advTm="163292"/>
    </mc:Choice>
    <mc:Fallback xmlns="">
      <p:transition spd="slow" advTm="16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62F909-D50F-AC9F-D542-CCDCAD6A6624}"/>
              </a:ext>
            </a:extLst>
          </p:cNvPr>
          <p:cNvSpPr/>
          <p:nvPr/>
        </p:nvSpPr>
        <p:spPr>
          <a:xfrm>
            <a:off x="0" y="1463040"/>
            <a:ext cx="9144000" cy="539496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D5DAA46-BA3E-4A8B-67F7-1FEEE9BBECD8}"/>
              </a:ext>
            </a:extLst>
          </p:cNvPr>
          <p:cNvPicPr>
            <a:picLocks noChangeAspect="1"/>
          </p:cNvPicPr>
          <p:nvPr/>
        </p:nvPicPr>
        <p:blipFill rotWithShape="1">
          <a:blip r:embed="rId5"/>
          <a:srcRect t="5233" b="71282"/>
          <a:stretch/>
        </p:blipFill>
        <p:spPr>
          <a:xfrm>
            <a:off x="0" y="0"/>
            <a:ext cx="9144000" cy="1610555"/>
          </a:xfrm>
          <a:prstGeom prst="rect">
            <a:avLst/>
          </a:prstGeom>
        </p:spPr>
      </p:pic>
      <p:sp>
        <p:nvSpPr>
          <p:cNvPr id="9" name="TextBox 8">
            <a:extLst>
              <a:ext uri="{FF2B5EF4-FFF2-40B4-BE49-F238E27FC236}">
                <a16:creationId xmlns:a16="http://schemas.microsoft.com/office/drawing/2014/main" id="{42AEC47F-0E93-8056-17BD-15833EE6D1DF}"/>
              </a:ext>
            </a:extLst>
          </p:cNvPr>
          <p:cNvSpPr txBox="1"/>
          <p:nvPr/>
        </p:nvSpPr>
        <p:spPr>
          <a:xfrm>
            <a:off x="465514" y="1707843"/>
            <a:ext cx="8580764" cy="4791235"/>
          </a:xfrm>
          <a:prstGeom prst="rect">
            <a:avLst/>
          </a:prstGeom>
          <a:noFill/>
        </p:spPr>
        <p:txBody>
          <a:bodyPr wrap="square" lIns="0" tIns="0" rIns="0" bIns="0" rtlCol="0">
            <a:noAutofit/>
          </a:bodyPr>
          <a:lstStyle/>
          <a:p>
            <a:pPr marL="0" indent="0" algn="ctr">
              <a:lnSpc>
                <a:spcPct val="95000"/>
              </a:lnSpc>
              <a:spcBef>
                <a:spcPts val="0"/>
              </a:spcBef>
              <a:spcAft>
                <a:spcPts val="800"/>
              </a:spcAft>
              <a:buNone/>
            </a:pPr>
            <a:r>
              <a:rPr lang="en-US" altLang="en-US" sz="1850" b="1" dirty="0">
                <a:solidFill>
                  <a:srgbClr val="C83200"/>
                </a:solidFill>
                <a:latin typeface="Arial" panose="020B0604020202020204" pitchFamily="34" charset="0"/>
                <a:ea typeface="Roboto Black" panose="02000000000000000000" pitchFamily="2" charset="0"/>
                <a:cs typeface="Arial" panose="020B0604020202020204" pitchFamily="34" charset="0"/>
              </a:rPr>
              <a:t>Trade Adjustment Assistance (TAA) </a:t>
            </a:r>
            <a:r>
              <a:rPr lang="en-US" altLang="en-US" sz="1850" b="1" dirty="0">
                <a:solidFill>
                  <a:srgbClr val="006782"/>
                </a:solidFill>
                <a:latin typeface="Arial" panose="020B0604020202020204" pitchFamily="34" charset="0"/>
                <a:ea typeface="Roboto Black" panose="02000000000000000000" pitchFamily="2" charset="0"/>
                <a:cs typeface="Arial" panose="020B0604020202020204" pitchFamily="34" charset="0"/>
                <a:hlinkClick r:id="rId6">
                  <a:extLst>
                    <a:ext uri="{A12FA001-AC4F-418D-AE19-62706E023703}">
                      <ahyp:hlinkClr xmlns:ahyp="http://schemas.microsoft.com/office/drawing/2018/hyperlinkcolor" val="tx"/>
                    </a:ext>
                  </a:extLst>
                </a:hlinkClick>
              </a:rPr>
              <a:t>dol.gov/agencies/eta/tradeact</a:t>
            </a:r>
            <a:endParaRPr lang="en-US" altLang="en-US" sz="1850" b="1" dirty="0">
              <a:solidFill>
                <a:srgbClr val="006782"/>
              </a:solidFill>
              <a:latin typeface="Arial" panose="020B0604020202020204" pitchFamily="34" charset="0"/>
              <a:ea typeface="Roboto Black" panose="02000000000000000000" pitchFamily="2" charset="0"/>
              <a:cs typeface="Arial" panose="020B0604020202020204" pitchFamily="34" charset="0"/>
            </a:endParaRPr>
          </a:p>
          <a:p>
            <a:pPr marL="0" indent="0">
              <a:lnSpc>
                <a:spcPct val="95000"/>
              </a:lnSpc>
              <a:spcBef>
                <a:spcPts val="0"/>
              </a:spcBef>
              <a:spcAft>
                <a:spcPts val="1200"/>
              </a:spcAft>
              <a:buNone/>
            </a:pPr>
            <a:r>
              <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If your job has been adversely affected by foreign competition or production and the service you provided moved overseas, you may be eligible for special Trade Adjustment Assistance (TAA) benefits including:</a:t>
            </a:r>
          </a:p>
          <a:p>
            <a:pPr marL="338328" lvl="1" indent="-338328" defTabSz="182880">
              <a:lnSpc>
                <a:spcPct val="95000"/>
              </a:lnSpc>
              <a:spcBef>
                <a:spcPts val="0"/>
              </a:spcBef>
              <a:spcAft>
                <a:spcPts val="600"/>
              </a:spcAft>
            </a:pPr>
            <a:r>
              <a:rPr lang="en-US" dirty="0">
                <a:solidFill>
                  <a:srgbClr val="C83200"/>
                </a:solidFill>
              </a:rPr>
              <a:t>▶︎   </a:t>
            </a:r>
            <a:r>
              <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Financial assistance for job training</a:t>
            </a:r>
          </a:p>
          <a:p>
            <a:pPr marL="338328" lvl="1" indent="-338328" defTabSz="182880">
              <a:lnSpc>
                <a:spcPct val="95000"/>
              </a:lnSpc>
              <a:spcBef>
                <a:spcPts val="0"/>
              </a:spcBef>
              <a:spcAft>
                <a:spcPts val="600"/>
              </a:spcAft>
            </a:pPr>
            <a:r>
              <a:rPr lang="en-US" dirty="0">
                <a:solidFill>
                  <a:srgbClr val="C83200"/>
                </a:solidFill>
              </a:rPr>
              <a:t>▶︎</a:t>
            </a:r>
            <a:r>
              <a:rPr lang="en-US" dirty="0"/>
              <a:t>	</a:t>
            </a:r>
            <a:r>
              <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Extension of your Unemployment Benefits (TRA) </a:t>
            </a:r>
          </a:p>
          <a:p>
            <a:pPr marL="9525" lvl="1" defTabSz="182880">
              <a:lnSpc>
                <a:spcPct val="95000"/>
              </a:lnSpc>
              <a:spcAft>
                <a:spcPts val="1200"/>
              </a:spcAft>
            </a:pPr>
            <a:r>
              <a:rPr lang="en-US" dirty="0">
                <a:solidFill>
                  <a:srgbClr val="C83200"/>
                </a:solidFill>
              </a:rPr>
              <a:t>▶︎</a:t>
            </a:r>
            <a:r>
              <a:rPr lang="en-US" dirty="0"/>
              <a:t>	</a:t>
            </a:r>
            <a:r>
              <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Ask about how to file a petition to have your company “Trade Act Certified”</a:t>
            </a:r>
          </a:p>
          <a:p>
            <a:pPr marL="0" lvl="1" indent="0" algn="just" eaLnBrk="0" hangingPunct="0">
              <a:lnSpc>
                <a:spcPct val="95000"/>
              </a:lnSpc>
              <a:spcAft>
                <a:spcPts val="1200"/>
              </a:spcAft>
              <a:buFont typeface="Arial" panose="020B0604020202020204" pitchFamily="34" charset="0"/>
              <a:buNone/>
            </a:pPr>
            <a:r>
              <a:rPr 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Not sure if you are eligible? Ask yourself these questions:</a:t>
            </a:r>
            <a:endPar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38328" lvl="1" indent="-338328" defTabSz="182880">
              <a:lnSpc>
                <a:spcPct val="95000"/>
              </a:lnSpc>
              <a:spcBef>
                <a:spcPts val="0"/>
              </a:spcBef>
              <a:spcAft>
                <a:spcPts val="600"/>
              </a:spcAft>
            </a:pPr>
            <a:r>
              <a:rPr lang="en-US" dirty="0">
                <a:solidFill>
                  <a:srgbClr val="C83200"/>
                </a:solidFill>
              </a:rPr>
              <a:t>▶︎ </a:t>
            </a:r>
            <a:r>
              <a:rPr lang="en-US" dirty="0"/>
              <a:t>	</a:t>
            </a:r>
            <a:r>
              <a:rPr 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Have your hours been reduced due to international trade?</a:t>
            </a:r>
            <a:endPar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endParaRPr>
          </a:p>
          <a:p>
            <a:pPr marL="338328" lvl="1" indent="-338328" defTabSz="182880">
              <a:lnSpc>
                <a:spcPct val="95000"/>
              </a:lnSpc>
              <a:spcBef>
                <a:spcPts val="0"/>
              </a:spcBef>
              <a:spcAft>
                <a:spcPts val="600"/>
              </a:spcAft>
            </a:pPr>
            <a:r>
              <a:rPr lang="en-US" dirty="0">
                <a:solidFill>
                  <a:srgbClr val="C83200"/>
                </a:solidFill>
              </a:rPr>
              <a:t>▶︎</a:t>
            </a:r>
            <a:r>
              <a:rPr lang="en-US" dirty="0"/>
              <a:t>	</a:t>
            </a:r>
            <a:r>
              <a:rPr 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Is the impact of international trade causing layoffs at your company?</a:t>
            </a:r>
            <a:r>
              <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 </a:t>
            </a:r>
          </a:p>
          <a:p>
            <a:pPr marL="338138" lvl="1" indent="-338138" defTabSz="182880">
              <a:lnSpc>
                <a:spcPct val="95000"/>
              </a:lnSpc>
              <a:spcAft>
                <a:spcPts val="1200"/>
              </a:spcAft>
            </a:pPr>
            <a:r>
              <a:rPr lang="en-US" dirty="0">
                <a:solidFill>
                  <a:srgbClr val="C83200"/>
                </a:solidFill>
              </a:rPr>
              <a:t>▶︎ 	</a:t>
            </a:r>
            <a:r>
              <a:rPr 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Have you lost your job through no fault of your own as a result of</a:t>
            </a:r>
            <a:br>
              <a:rPr 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foreign competition?</a:t>
            </a:r>
          </a:p>
          <a:p>
            <a:pPr marL="9525" lvl="1" defTabSz="182880">
              <a:lnSpc>
                <a:spcPct val="95000"/>
              </a:lnSpc>
              <a:spcAft>
                <a:spcPts val="1200"/>
              </a:spcAft>
            </a:pPr>
            <a:r>
              <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There are </a:t>
            </a:r>
            <a:r>
              <a:rPr lang="en-US" altLang="en-US" b="1" u="sng" dirty="0">
                <a:solidFill>
                  <a:srgbClr val="131830"/>
                </a:solidFill>
                <a:latin typeface="Arial" panose="020B0604020202020204" pitchFamily="34" charset="0"/>
                <a:ea typeface="Roboto Medium" panose="02000000000000000000" pitchFamily="2" charset="0"/>
                <a:cs typeface="Arial" panose="020B0604020202020204" pitchFamily="34" charset="0"/>
              </a:rPr>
              <a:t>strict deadlines</a:t>
            </a:r>
            <a:r>
              <a:rPr lang="en-US" altLang="en-US" b="1" dirty="0">
                <a:solidFill>
                  <a:srgbClr val="131830"/>
                </a:solidFill>
                <a:latin typeface="Arial" panose="020B0604020202020204" pitchFamily="34" charset="0"/>
                <a:ea typeface="Roboto Medium" panose="02000000000000000000" pitchFamily="2" charset="0"/>
                <a:cs typeface="Arial" panose="020B0604020202020204" pitchFamily="34" charset="0"/>
              </a:rPr>
              <a:t> for some TAA benefits, including Trade Readjustment Allowance (TRA) cash benefits. </a:t>
            </a:r>
            <a:r>
              <a:rPr lang="en-US" altLang="en-US" b="1" i="1" dirty="0">
                <a:solidFill>
                  <a:srgbClr val="131830"/>
                </a:solidFill>
                <a:latin typeface="Arial" panose="020B0604020202020204" pitchFamily="34" charset="0"/>
                <a:ea typeface="Roboto Medium" panose="02000000000000000000" pitchFamily="2" charset="0"/>
                <a:cs typeface="Arial" panose="020B0604020202020204" pitchFamily="34" charset="0"/>
              </a:rPr>
              <a:t>For information about how to get a list of TAA certified companies ask a Career Coach about these benefits.</a:t>
            </a:r>
          </a:p>
          <a:p>
            <a:pPr marL="0" indent="0">
              <a:lnSpc>
                <a:spcPct val="95000"/>
              </a:lnSpc>
              <a:spcBef>
                <a:spcPts val="0"/>
              </a:spcBef>
              <a:spcAft>
                <a:spcPts val="800"/>
              </a:spcAft>
              <a:buNone/>
            </a:pPr>
            <a:endParaRPr lang="en-US" altLang="en-US" sz="2000" dirty="0">
              <a:solidFill>
                <a:srgbClr val="131830"/>
              </a:solidFill>
              <a:latin typeface="Roboto Medium" panose="02000000000000000000" pitchFamily="2" charset="0"/>
              <a:ea typeface="Roboto Medium" panose="02000000000000000000" pitchFamily="2" charset="0"/>
            </a:endParaRPr>
          </a:p>
        </p:txBody>
      </p:sp>
      <p:sp>
        <p:nvSpPr>
          <p:cNvPr id="10" name="TextBox 9">
            <a:extLst>
              <a:ext uri="{FF2B5EF4-FFF2-40B4-BE49-F238E27FC236}">
                <a16:creationId xmlns:a16="http://schemas.microsoft.com/office/drawing/2014/main" id="{29DF5A2A-C435-F271-F2EB-5E8FA219E937}"/>
              </a:ext>
            </a:extLst>
          </p:cNvPr>
          <p:cNvSpPr txBox="1"/>
          <p:nvPr/>
        </p:nvSpPr>
        <p:spPr>
          <a:xfrm>
            <a:off x="465512" y="723482"/>
            <a:ext cx="8678487" cy="984361"/>
          </a:xfrm>
          <a:prstGeom prst="rect">
            <a:avLst/>
          </a:prstGeom>
          <a:noFill/>
        </p:spPr>
        <p:txBody>
          <a:bodyPr wrap="square" lIns="0" tIns="0" rIns="0" bIns="0" rtlCol="0">
            <a:noAutofit/>
          </a:bodyPr>
          <a:lstStyle/>
          <a:p>
            <a:r>
              <a:rPr lang="en-US" sz="4400" b="1" dirty="0">
                <a:solidFill>
                  <a:schemeClr val="bg1"/>
                </a:solidFill>
              </a:rPr>
              <a:t>Trade Impacted Workers </a:t>
            </a:r>
          </a:p>
        </p:txBody>
      </p:sp>
      <p:pic>
        <p:nvPicPr>
          <p:cNvPr id="14" name="Audio 13">
            <a:hlinkClick r:id="" action="ppaction://media"/>
            <a:extLst>
              <a:ext uri="{FF2B5EF4-FFF2-40B4-BE49-F238E27FC236}">
                <a16:creationId xmlns:a16="http://schemas.microsoft.com/office/drawing/2014/main" id="{56B34FE6-0D5E-0301-738F-DBE3A1381C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pic>
        <p:nvPicPr>
          <p:cNvPr id="11" name="Picture 10" descr="Logo&#10;&#10;Description automatically generated">
            <a:extLst>
              <a:ext uri="{FF2B5EF4-FFF2-40B4-BE49-F238E27FC236}">
                <a16:creationId xmlns:a16="http://schemas.microsoft.com/office/drawing/2014/main" id="{BC779F38-F0D4-7EA5-CF62-8986C53BFDD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921" t="21333" r="20286" b="21333"/>
          <a:stretch/>
        </p:blipFill>
        <p:spPr>
          <a:xfrm>
            <a:off x="6435634" y="129706"/>
            <a:ext cx="1419498" cy="1384241"/>
          </a:xfrm>
          <a:prstGeom prst="rect">
            <a:avLst/>
          </a:prstGeom>
        </p:spPr>
      </p:pic>
    </p:spTree>
    <p:extLst>
      <p:ext uri="{BB962C8B-B14F-4D97-AF65-F5344CB8AC3E}">
        <p14:creationId xmlns:p14="http://schemas.microsoft.com/office/powerpoint/2010/main" val="2605461189"/>
      </p:ext>
    </p:extLst>
  </p:cSld>
  <p:clrMapOvr>
    <a:masterClrMapping/>
  </p:clrMapOvr>
  <mc:AlternateContent xmlns:mc="http://schemas.openxmlformats.org/markup-compatibility/2006" xmlns:p14="http://schemas.microsoft.com/office/powerpoint/2010/main">
    <mc:Choice Requires="p14">
      <p:transition spd="slow" p14:dur="2000" advTm="53526"/>
    </mc:Choice>
    <mc:Fallback xmlns="">
      <p:transition spd="slow" advTm="5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99EEC2-DA3D-02EB-75F5-1D604CD8B2C0}"/>
              </a:ext>
            </a:extLst>
          </p:cNvPr>
          <p:cNvPicPr>
            <a:picLocks noChangeAspect="1"/>
          </p:cNvPicPr>
          <p:nvPr/>
        </p:nvPicPr>
        <p:blipFill>
          <a:blip r:embed="rId5"/>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77DFE172-BE7A-EBDC-9506-C7AC40DEF458}"/>
              </a:ext>
            </a:extLst>
          </p:cNvPr>
          <p:cNvSpPr txBox="1"/>
          <p:nvPr/>
        </p:nvSpPr>
        <p:spPr>
          <a:xfrm>
            <a:off x="2307363" y="1095826"/>
            <a:ext cx="5982134" cy="523220"/>
          </a:xfrm>
          <a:prstGeom prst="rect">
            <a:avLst/>
          </a:prstGeom>
          <a:noFill/>
        </p:spPr>
        <p:txBody>
          <a:bodyPr wrap="square" lIns="0" tIns="0" rIns="0" bIns="0" rtlCol="0">
            <a:noAutofit/>
          </a:bodyPr>
          <a:lstStyle/>
          <a:p>
            <a:r>
              <a:rPr lang="en-US" sz="4400" b="1" dirty="0">
                <a:solidFill>
                  <a:schemeClr val="bg1"/>
                </a:solidFill>
              </a:rPr>
              <a:t>Older Worker Services</a:t>
            </a:r>
          </a:p>
        </p:txBody>
      </p:sp>
      <p:sp>
        <p:nvSpPr>
          <p:cNvPr id="10" name="TextBox 9">
            <a:extLst>
              <a:ext uri="{FF2B5EF4-FFF2-40B4-BE49-F238E27FC236}">
                <a16:creationId xmlns:a16="http://schemas.microsoft.com/office/drawing/2014/main" id="{078150F7-31A3-4C11-CF06-D2FF56577905}"/>
              </a:ext>
            </a:extLst>
          </p:cNvPr>
          <p:cNvSpPr txBox="1"/>
          <p:nvPr/>
        </p:nvSpPr>
        <p:spPr>
          <a:xfrm>
            <a:off x="2307363" y="2420983"/>
            <a:ext cx="6968612" cy="2528089"/>
          </a:xfrm>
          <a:prstGeom prst="rect">
            <a:avLst/>
          </a:prstGeom>
          <a:noFill/>
        </p:spPr>
        <p:txBody>
          <a:bodyPr wrap="square" lIns="0" tIns="0" rIns="0" bIns="0" rtlCol="0">
            <a:noAutofit/>
          </a:bodyPr>
          <a:lstStyle/>
          <a:p>
            <a:pPr marL="0" lvl="1">
              <a:lnSpc>
                <a:spcPct val="95000"/>
              </a:lnSpc>
              <a:spcAft>
                <a:spcPts val="1400"/>
              </a:spcAft>
            </a:pP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Workforce 55+ is a federally-funded program committed to empowering economically disadvantaged seniors </a:t>
            </a:r>
            <a:b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to achieve economic independence </a:t>
            </a:r>
            <a:b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800" b="1" dirty="0">
                <a:solidFill>
                  <a:srgbClr val="131830"/>
                </a:solidFill>
                <a:latin typeface="Arial" panose="020B0604020202020204" pitchFamily="34" charset="0"/>
                <a:ea typeface="Roboto Medium" panose="02000000000000000000" pitchFamily="2" charset="0"/>
                <a:cs typeface="Arial" panose="020B0604020202020204" pitchFamily="34" charset="0"/>
              </a:rPr>
              <a:t>and control of their futures.</a:t>
            </a:r>
          </a:p>
        </p:txBody>
      </p:sp>
      <p:pic>
        <p:nvPicPr>
          <p:cNvPr id="5" name="Audio 4">
            <a:hlinkClick r:id="" action="ppaction://media"/>
            <a:extLst>
              <a:ext uri="{FF2B5EF4-FFF2-40B4-BE49-F238E27FC236}">
                <a16:creationId xmlns:a16="http://schemas.microsoft.com/office/drawing/2014/main" id="{9640E048-A902-E82C-5B41-835D272925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14" name="Picture 13" descr="Icon&#10;&#10;Description automatically generated">
            <a:extLst>
              <a:ext uri="{FF2B5EF4-FFF2-40B4-BE49-F238E27FC236}">
                <a16:creationId xmlns:a16="http://schemas.microsoft.com/office/drawing/2014/main" id="{2344009C-8F96-04BB-7163-491F5528B2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767"/>
          <a:stretch/>
        </p:blipFill>
        <p:spPr>
          <a:xfrm>
            <a:off x="1" y="4632960"/>
            <a:ext cx="4515870" cy="2225039"/>
          </a:xfrm>
          <a:prstGeom prst="round1Rect">
            <a:avLst/>
          </a:prstGeom>
        </p:spPr>
      </p:pic>
    </p:spTree>
    <p:extLst>
      <p:ext uri="{BB962C8B-B14F-4D97-AF65-F5344CB8AC3E}">
        <p14:creationId xmlns:p14="http://schemas.microsoft.com/office/powerpoint/2010/main" val="1548942835"/>
      </p:ext>
    </p:extLst>
  </p:cSld>
  <p:clrMapOvr>
    <a:masterClrMapping/>
  </p:clrMapOvr>
  <mc:AlternateContent xmlns:mc="http://schemas.openxmlformats.org/markup-compatibility/2006" xmlns:p14="http://schemas.microsoft.com/office/powerpoint/2010/main">
    <mc:Choice Requires="p14">
      <p:transition spd="slow" p14:dur="2000" advTm="12804"/>
    </mc:Choice>
    <mc:Fallback xmlns="">
      <p:transition spd="slow" advTm="1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F65E09-FC7A-57A1-E83A-137DC6D648DE}"/>
              </a:ext>
            </a:extLst>
          </p:cNvPr>
          <p:cNvPicPr>
            <a:picLocks noChangeAspect="1"/>
          </p:cNvPicPr>
          <p:nvPr/>
        </p:nvPicPr>
        <p:blipFill>
          <a:blip r:embed="rId5"/>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CABE2551-A9BD-ABE3-5C4B-849C571C370D}"/>
              </a:ext>
            </a:extLst>
          </p:cNvPr>
          <p:cNvSpPr txBox="1"/>
          <p:nvPr/>
        </p:nvSpPr>
        <p:spPr>
          <a:xfrm>
            <a:off x="465513" y="1063560"/>
            <a:ext cx="6542116" cy="1037071"/>
          </a:xfrm>
          <a:prstGeom prst="rect">
            <a:avLst/>
          </a:prstGeom>
          <a:noFill/>
        </p:spPr>
        <p:txBody>
          <a:bodyPr wrap="square" lIns="0" tIns="0" rIns="0" bIns="0" rtlCol="0">
            <a:noAutofit/>
          </a:bodyPr>
          <a:lstStyle/>
          <a:p>
            <a:r>
              <a:rPr lang="en-US" sz="4400" b="1" dirty="0">
                <a:solidFill>
                  <a:schemeClr val="bg1"/>
                </a:solidFill>
              </a:rPr>
              <a:t>Reconnection Services</a:t>
            </a:r>
          </a:p>
        </p:txBody>
      </p:sp>
      <p:sp>
        <p:nvSpPr>
          <p:cNvPr id="10" name="TextBox 9">
            <a:extLst>
              <a:ext uri="{FF2B5EF4-FFF2-40B4-BE49-F238E27FC236}">
                <a16:creationId xmlns:a16="http://schemas.microsoft.com/office/drawing/2014/main" id="{FF7DE83C-E55D-5B44-F611-11BA2E4B5F6F}"/>
              </a:ext>
            </a:extLst>
          </p:cNvPr>
          <p:cNvSpPr txBox="1"/>
          <p:nvPr/>
        </p:nvSpPr>
        <p:spPr>
          <a:xfrm>
            <a:off x="465512" y="2177143"/>
            <a:ext cx="8347561" cy="2961443"/>
          </a:xfrm>
          <a:prstGeom prst="rect">
            <a:avLst/>
          </a:prstGeom>
          <a:noFill/>
        </p:spPr>
        <p:txBody>
          <a:bodyPr wrap="square" lIns="0" tIns="0" rIns="0" bIns="0" rtlCol="0">
            <a:noAutofit/>
          </a:bodyPr>
          <a:lstStyle/>
          <a:p>
            <a:pPr>
              <a:lnSpc>
                <a:spcPct val="95000"/>
              </a:lnSpc>
              <a:spcAft>
                <a:spcPts val="600"/>
              </a:spcAft>
            </a:pPr>
            <a:r>
              <a:rPr lang="en-US" sz="2700" b="1" dirty="0">
                <a:solidFill>
                  <a:schemeClr val="bg1"/>
                </a:solidFill>
                <a:latin typeface="Arial" panose="020B0604020202020204" pitchFamily="34" charset="0"/>
                <a:ea typeface="Roboto Medium" panose="02000000000000000000" pitchFamily="2" charset="0"/>
                <a:cs typeface="Arial" panose="020B0604020202020204" pitchFamily="34" charset="0"/>
              </a:rPr>
              <a:t>Reentry services are available for justice-involved individuals who were formally incarcerated.</a:t>
            </a:r>
            <a:br>
              <a:rPr lang="en-US" sz="2700" b="1"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2700" b="1" dirty="0">
                <a:solidFill>
                  <a:schemeClr val="bg1"/>
                </a:solidFill>
                <a:latin typeface="Arial" panose="020B0604020202020204" pitchFamily="34" charset="0"/>
                <a:ea typeface="Roboto Medium" panose="02000000000000000000" pitchFamily="2" charset="0"/>
                <a:cs typeface="Arial" panose="020B0604020202020204" pitchFamily="34" charset="0"/>
              </a:rPr>
              <a:t>If you need assistance, please contact your local One-Stop Career Center. Each One-Stop Career Center has trained staff available to assist you.</a:t>
            </a:r>
          </a:p>
        </p:txBody>
      </p:sp>
      <p:pic>
        <p:nvPicPr>
          <p:cNvPr id="8" name="Audio 7">
            <a:hlinkClick r:id="" action="ppaction://media"/>
            <a:extLst>
              <a:ext uri="{FF2B5EF4-FFF2-40B4-BE49-F238E27FC236}">
                <a16:creationId xmlns:a16="http://schemas.microsoft.com/office/drawing/2014/main" id="{2B9FB8D2-F897-3B5D-5539-370F472A82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3" name="Graphic 2">
            <a:extLst>
              <a:ext uri="{FF2B5EF4-FFF2-40B4-BE49-F238E27FC236}">
                <a16:creationId xmlns:a16="http://schemas.microsoft.com/office/drawing/2014/main" id="{552E10A8-D6AF-73FC-EFDC-E494D10B5E97}"/>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t="8526"/>
          <a:stretch/>
        </p:blipFill>
        <p:spPr>
          <a:xfrm>
            <a:off x="0" y="4348684"/>
            <a:ext cx="3918857" cy="2509316"/>
          </a:xfrm>
          <a:prstGeom prst="round1Rect">
            <a:avLst/>
          </a:prstGeom>
        </p:spPr>
      </p:pic>
    </p:spTree>
    <p:extLst>
      <p:ext uri="{BB962C8B-B14F-4D97-AF65-F5344CB8AC3E}">
        <p14:creationId xmlns:p14="http://schemas.microsoft.com/office/powerpoint/2010/main" val="3993710440"/>
      </p:ext>
    </p:extLst>
  </p:cSld>
  <p:clrMapOvr>
    <a:masterClrMapping/>
  </p:clrMapOvr>
  <mc:AlternateContent xmlns:mc="http://schemas.openxmlformats.org/markup-compatibility/2006" xmlns:p14="http://schemas.microsoft.com/office/powerpoint/2010/main">
    <mc:Choice Requires="p14">
      <p:transition spd="slow" p14:dur="2000" advTm="15172"/>
    </mc:Choice>
    <mc:Fallback xmlns="">
      <p:transition spd="slow" advTm="1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123FA-B912-B5F9-3DA1-DE089F89F8C4}"/>
              </a:ext>
            </a:extLst>
          </p:cNvPr>
          <p:cNvPicPr>
            <a:picLocks noChangeAspect="1"/>
          </p:cNvPicPr>
          <p:nvPr/>
        </p:nvPicPr>
        <p:blipFill rotWithShape="1">
          <a:blip r:embed="rId5"/>
          <a:srcRect b="19313"/>
          <a:stretch/>
        </p:blipFill>
        <p:spPr>
          <a:xfrm>
            <a:off x="0" y="0"/>
            <a:ext cx="9144000" cy="5533534"/>
          </a:xfrm>
          <a:prstGeom prst="rect">
            <a:avLst/>
          </a:prstGeom>
        </p:spPr>
      </p:pic>
      <p:sp>
        <p:nvSpPr>
          <p:cNvPr id="7" name="TextBox 6">
            <a:extLst>
              <a:ext uri="{FF2B5EF4-FFF2-40B4-BE49-F238E27FC236}">
                <a16:creationId xmlns:a16="http://schemas.microsoft.com/office/drawing/2014/main" id="{E2D52ABD-DB9B-A086-DB63-C46CA6819EFE}"/>
              </a:ext>
            </a:extLst>
          </p:cNvPr>
          <p:cNvSpPr txBox="1"/>
          <p:nvPr/>
        </p:nvSpPr>
        <p:spPr>
          <a:xfrm>
            <a:off x="465512" y="2224726"/>
            <a:ext cx="8376829" cy="3139126"/>
          </a:xfrm>
          <a:prstGeom prst="rect">
            <a:avLst/>
          </a:prstGeom>
          <a:noFill/>
        </p:spPr>
        <p:txBody>
          <a:bodyPr wrap="square" lIns="0" tIns="0" rIns="0" bIns="0" rtlCol="0">
            <a:noAutofit/>
          </a:bodyPr>
          <a:lstStyle/>
          <a:p>
            <a:pPr>
              <a:lnSpc>
                <a:spcPct val="95000"/>
              </a:lnSpc>
              <a:spcAft>
                <a:spcPts val="1800"/>
              </a:spcAft>
            </a:pPr>
            <a:r>
              <a:rPr lang="en-US" sz="2600" b="1" dirty="0">
                <a:solidFill>
                  <a:schemeClr val="bg1"/>
                </a:solidFill>
                <a:latin typeface="Arial" panose="020B0604020202020204" pitchFamily="34" charset="0"/>
                <a:ea typeface="Roboto Medium" panose="02000000000000000000" pitchFamily="2" charset="0"/>
                <a:cs typeface="Arial" panose="020B0604020202020204" pitchFamily="34" charset="0"/>
              </a:rPr>
              <a:t>The Registered Apprenticeship (RA) program is a training model that provides paid On-the-Job learning in conjunction with classroom instruction. </a:t>
            </a:r>
          </a:p>
          <a:p>
            <a:pPr>
              <a:lnSpc>
                <a:spcPct val="95000"/>
              </a:lnSpc>
              <a:spcAft>
                <a:spcPts val="1800"/>
              </a:spcAft>
            </a:pPr>
            <a:r>
              <a:rPr lang="en-US" sz="2600" b="1" dirty="0">
                <a:solidFill>
                  <a:schemeClr val="bg1"/>
                </a:solidFill>
                <a:latin typeface="Arial" panose="020B0604020202020204" pitchFamily="34" charset="0"/>
                <a:ea typeface="Roboto Medium" panose="02000000000000000000" pitchFamily="2" charset="0"/>
                <a:cs typeface="Arial" panose="020B0604020202020204" pitchFamily="34" charset="0"/>
              </a:rPr>
              <a:t>Participants are given the opportunity to learn in an environment where they experience the real-life application of skills taught </a:t>
            </a:r>
            <a:r>
              <a:rPr lang="en-US" sz="2600" b="1" dirty="0">
                <a:solidFill>
                  <a:schemeClr val="bg1"/>
                </a:solidFill>
                <a:latin typeface="Arial" panose="020B0604020202020204" pitchFamily="34" charset="0"/>
                <a:ea typeface="Roboto Black" panose="02000000000000000000" pitchFamily="2" charset="0"/>
                <a:cs typeface="Arial" panose="020B0604020202020204" pitchFamily="34" charset="0"/>
              </a:rPr>
              <a:t>while earning wages</a:t>
            </a:r>
            <a:r>
              <a:rPr lang="en-US" sz="2600" b="1" dirty="0">
                <a:solidFill>
                  <a:schemeClr val="bg1"/>
                </a:solidFill>
                <a:latin typeface="Arial" panose="020B0604020202020204" pitchFamily="34" charset="0"/>
                <a:ea typeface="Roboto Medium" panose="02000000000000000000" pitchFamily="2" charset="0"/>
                <a:cs typeface="Arial" panose="020B0604020202020204" pitchFamily="34" charset="0"/>
              </a:rPr>
              <a:t> for those skills gained.</a:t>
            </a:r>
            <a:endParaRPr lang="en-US" sz="2600" b="1" dirty="0">
              <a:solidFill>
                <a:schemeClr val="accent5">
                  <a:lumMod val="50000"/>
                </a:schemeClr>
              </a:solidFill>
              <a:latin typeface="Arial" panose="020B0604020202020204" pitchFamily="34" charset="0"/>
              <a:cs typeface="Arial" panose="020B0604020202020204" pitchFamily="34" charset="0"/>
            </a:endParaRPr>
          </a:p>
          <a:p>
            <a:endParaRPr lang="en-US" sz="2800" dirty="0">
              <a:solidFill>
                <a:schemeClr val="accent5">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2FA4132-3754-8A6E-7ED3-2BA8D1417DB8}"/>
              </a:ext>
            </a:extLst>
          </p:cNvPr>
          <p:cNvSpPr txBox="1"/>
          <p:nvPr/>
        </p:nvSpPr>
        <p:spPr>
          <a:xfrm>
            <a:off x="465513" y="1063560"/>
            <a:ext cx="6542116" cy="1037071"/>
          </a:xfrm>
          <a:prstGeom prst="rect">
            <a:avLst/>
          </a:prstGeom>
          <a:noFill/>
        </p:spPr>
        <p:txBody>
          <a:bodyPr wrap="square" lIns="0" tIns="0" rIns="0" bIns="0" rtlCol="0">
            <a:noAutofit/>
          </a:bodyPr>
          <a:lstStyle/>
          <a:p>
            <a:r>
              <a:rPr lang="en-US" sz="4400" b="1" dirty="0">
                <a:solidFill>
                  <a:schemeClr val="bg1"/>
                </a:solidFill>
              </a:rPr>
              <a:t>Office of Apprenticeship</a:t>
            </a:r>
          </a:p>
        </p:txBody>
      </p:sp>
      <p:sp>
        <p:nvSpPr>
          <p:cNvPr id="10" name="TextBox 9">
            <a:extLst>
              <a:ext uri="{FF2B5EF4-FFF2-40B4-BE49-F238E27FC236}">
                <a16:creationId xmlns:a16="http://schemas.microsoft.com/office/drawing/2014/main" id="{0A4FE871-F0CB-56D7-C878-088EDF812559}"/>
              </a:ext>
            </a:extLst>
          </p:cNvPr>
          <p:cNvSpPr txBox="1"/>
          <p:nvPr/>
        </p:nvSpPr>
        <p:spPr>
          <a:xfrm>
            <a:off x="0" y="5722070"/>
            <a:ext cx="9143999" cy="618631"/>
          </a:xfrm>
          <a:prstGeom prst="rect">
            <a:avLst/>
          </a:prstGeom>
          <a:noFill/>
        </p:spPr>
        <p:txBody>
          <a:bodyPr wrap="square" lIns="0" tIns="0" rIns="0" bIns="0" rtlCol="0">
            <a:noAutofit/>
          </a:bodyPr>
          <a:lstStyle/>
          <a:p>
            <a:pPr algn="ctr">
              <a:lnSpc>
                <a:spcPct val="95000"/>
              </a:lnSpc>
            </a:pPr>
            <a:r>
              <a:rPr lang="en-US" sz="2300" b="1" dirty="0">
                <a:solidFill>
                  <a:srgbClr val="00002B"/>
                </a:solidFill>
                <a:latin typeface="Arial" panose="020B0604020202020204" pitchFamily="34" charset="0"/>
                <a:ea typeface="Roboto Medium" panose="02000000000000000000" pitchFamily="2" charset="0"/>
                <a:cs typeface="Arial" panose="020B0604020202020204" pitchFamily="34" charset="0"/>
              </a:rPr>
              <a:t>For more information, visit:  </a:t>
            </a:r>
          </a:p>
          <a:p>
            <a:pPr algn="ctr">
              <a:lnSpc>
                <a:spcPct val="95000"/>
              </a:lnSpc>
            </a:pPr>
            <a:r>
              <a:rPr lang="en-US" sz="23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6">
                  <a:extLst>
                    <a:ext uri="{A12FA001-AC4F-418D-AE19-62706E023703}">
                      <ahyp:hlinkClr xmlns:ahyp="http://schemas.microsoft.com/office/drawing/2018/hyperlinkcolor" val="tx"/>
                    </a:ext>
                  </a:extLst>
                </a:hlinkClick>
              </a:rPr>
              <a:t>nj.gov/labor/careerservices/apprenticeship/index.shtml</a:t>
            </a:r>
            <a:r>
              <a:rPr lang="en-US" sz="23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rPr>
              <a:t> </a:t>
            </a:r>
          </a:p>
        </p:txBody>
      </p:sp>
      <p:pic>
        <p:nvPicPr>
          <p:cNvPr id="9" name="Audio 8">
            <a:hlinkClick r:id="" action="ppaction://media"/>
            <a:extLst>
              <a:ext uri="{FF2B5EF4-FFF2-40B4-BE49-F238E27FC236}">
                <a16:creationId xmlns:a16="http://schemas.microsoft.com/office/drawing/2014/main" id="{525DE2AD-561C-5541-FE72-5D0F39868B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98791697"/>
      </p:ext>
    </p:extLst>
  </p:cSld>
  <p:clrMapOvr>
    <a:masterClrMapping/>
  </p:clrMapOvr>
  <mc:AlternateContent xmlns:mc="http://schemas.openxmlformats.org/markup-compatibility/2006" xmlns:p14="http://schemas.microsoft.com/office/powerpoint/2010/main">
    <mc:Choice Requires="p14">
      <p:transition spd="slow" p14:dur="2000" advTm="38019"/>
    </mc:Choice>
    <mc:Fallback xmlns="">
      <p:transition spd="slow" advTm="38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5E7BAB-08BB-2872-23FD-BBFBC02264AD}"/>
              </a:ext>
            </a:extLst>
          </p:cNvPr>
          <p:cNvPicPr>
            <a:picLocks noChangeAspect="1"/>
          </p:cNvPicPr>
          <p:nvPr/>
        </p:nvPicPr>
        <p:blipFill rotWithShape="1">
          <a:blip r:embed="rId6"/>
          <a:srcRect b="70863"/>
          <a:stretch/>
        </p:blipFill>
        <p:spPr>
          <a:xfrm>
            <a:off x="0" y="-84576"/>
            <a:ext cx="9144000" cy="1998217"/>
          </a:xfrm>
          <a:prstGeom prst="rect">
            <a:avLst/>
          </a:prstGeom>
        </p:spPr>
      </p:pic>
      <p:sp>
        <p:nvSpPr>
          <p:cNvPr id="8" name="TextBox 7">
            <a:extLst>
              <a:ext uri="{FF2B5EF4-FFF2-40B4-BE49-F238E27FC236}">
                <a16:creationId xmlns:a16="http://schemas.microsoft.com/office/drawing/2014/main" id="{E591EB4C-9F8B-7C29-E409-70FD8001D5C5}"/>
              </a:ext>
            </a:extLst>
          </p:cNvPr>
          <p:cNvSpPr txBox="1"/>
          <p:nvPr/>
        </p:nvSpPr>
        <p:spPr>
          <a:xfrm>
            <a:off x="465513" y="1016425"/>
            <a:ext cx="6542116" cy="1037071"/>
          </a:xfrm>
          <a:prstGeom prst="rect">
            <a:avLst/>
          </a:prstGeom>
          <a:noFill/>
        </p:spPr>
        <p:txBody>
          <a:bodyPr wrap="square" lIns="0" tIns="0" rIns="0" bIns="0" rtlCol="0">
            <a:noAutofit/>
          </a:bodyPr>
          <a:lstStyle/>
          <a:p>
            <a:r>
              <a:rPr lang="en-US" sz="4400" b="1" dirty="0">
                <a:solidFill>
                  <a:schemeClr val="bg1"/>
                </a:solidFill>
              </a:rPr>
              <a:t>Free Online Job Training </a:t>
            </a:r>
          </a:p>
        </p:txBody>
      </p:sp>
      <p:pic>
        <p:nvPicPr>
          <p:cNvPr id="9" name="Picture 8" descr="A person wearing headphones&#10;&#10;Description automatically generated with low confidence">
            <a:extLst>
              <a:ext uri="{FF2B5EF4-FFF2-40B4-BE49-F238E27FC236}">
                <a16:creationId xmlns:a16="http://schemas.microsoft.com/office/drawing/2014/main" id="{031A1D35-7AFE-B6BD-529F-902396929E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78"/>
          <a:stretch/>
        </p:blipFill>
        <p:spPr>
          <a:xfrm>
            <a:off x="0" y="2679609"/>
            <a:ext cx="5600777" cy="3370902"/>
          </a:xfrm>
          <a:prstGeom prst="rect">
            <a:avLst/>
          </a:prstGeom>
        </p:spPr>
      </p:pic>
      <p:sp>
        <p:nvSpPr>
          <p:cNvPr id="13" name="TextBox 12">
            <a:extLst>
              <a:ext uri="{FF2B5EF4-FFF2-40B4-BE49-F238E27FC236}">
                <a16:creationId xmlns:a16="http://schemas.microsoft.com/office/drawing/2014/main" id="{AA71DA62-7F44-377E-63EC-9350B6983899}"/>
              </a:ext>
            </a:extLst>
          </p:cNvPr>
          <p:cNvSpPr txBox="1"/>
          <p:nvPr/>
        </p:nvSpPr>
        <p:spPr>
          <a:xfrm>
            <a:off x="5854044" y="2679609"/>
            <a:ext cx="3059611" cy="3692910"/>
          </a:xfrm>
          <a:prstGeom prst="rect">
            <a:avLst/>
          </a:prstGeom>
          <a:noFill/>
        </p:spPr>
        <p:txBody>
          <a:bodyPr wrap="square" lIns="0" tIns="0" rIns="0" bIns="0" rtlCol="0">
            <a:noAutofit/>
          </a:bodyPr>
          <a:lstStyle/>
          <a:p>
            <a:pPr marL="7938" defTabSz="182880">
              <a:lnSpc>
                <a:spcPct val="95000"/>
              </a:lnSpc>
              <a:spcAft>
                <a:spcPts val="1200"/>
              </a:spcAft>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Wide variety of </a:t>
            </a:r>
            <a:b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courses available that can help you:</a:t>
            </a:r>
          </a:p>
          <a:p>
            <a:pPr marL="347663" indent="-347663" defTabSz="182880">
              <a:lnSpc>
                <a:spcPct val="95000"/>
              </a:lnSpc>
              <a:spcAft>
                <a:spcPts val="1200"/>
              </a:spcAft>
            </a:pPr>
            <a:r>
              <a:rPr lang="en-US" sz="2000" dirty="0">
                <a:solidFill>
                  <a:srgbClr val="C83200"/>
                </a:solidFill>
              </a:rPr>
              <a:t>▶︎ </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Obtain industry-recognized certificates</a:t>
            </a:r>
          </a:p>
          <a:p>
            <a:pPr marL="347663" indent="-347663" defTabSz="182880">
              <a:lnSpc>
                <a:spcPct val="95000"/>
              </a:lnSpc>
              <a:spcAft>
                <a:spcPts val="1200"/>
              </a:spcAft>
            </a:pPr>
            <a:r>
              <a:rPr lang="en-US" sz="2000" dirty="0">
                <a:solidFill>
                  <a:srgbClr val="C83200"/>
                </a:solidFill>
              </a:rPr>
              <a:t>▶︎</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Earn</a:t>
            </a:r>
            <a:r>
              <a:rPr lang="en-US" sz="2000" b="1" dirty="0">
                <a:solidFill>
                  <a:srgbClr val="002060"/>
                </a:solidFill>
                <a:latin typeface="Arial" panose="020B0604020202020204" pitchFamily="34" charset="0"/>
                <a:cs typeface="Arial" panose="020B0604020202020204" pitchFamily="34" charset="0"/>
              </a:rPr>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college credit</a:t>
            </a:r>
          </a:p>
          <a:p>
            <a:pPr marL="347663" indent="-347663" defTabSz="182880">
              <a:lnSpc>
                <a:spcPct val="95000"/>
              </a:lnSpc>
              <a:spcAft>
                <a:spcPts val="1200"/>
              </a:spcAft>
            </a:pPr>
            <a:r>
              <a:rPr lang="en-US" sz="2000" dirty="0">
                <a:solidFill>
                  <a:srgbClr val="C83200"/>
                </a:solidFill>
              </a:rPr>
              <a:t>▶︎</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Develop work readiness skills</a:t>
            </a:r>
          </a:p>
          <a:p>
            <a:pPr marL="347663" indent="-347663" defTabSz="182880">
              <a:lnSpc>
                <a:spcPct val="95000"/>
              </a:lnSpc>
              <a:spcAft>
                <a:spcPts val="1200"/>
              </a:spcAft>
            </a:pPr>
            <a:r>
              <a:rPr lang="en-US" sz="2000" dirty="0">
                <a:solidFill>
                  <a:srgbClr val="C83200"/>
                </a:solidFill>
              </a:rPr>
              <a:t>▶︎</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Enhance your resume</a:t>
            </a:r>
          </a:p>
        </p:txBody>
      </p:sp>
      <p:sp>
        <p:nvSpPr>
          <p:cNvPr id="14" name="TextBox 13">
            <a:extLst>
              <a:ext uri="{FF2B5EF4-FFF2-40B4-BE49-F238E27FC236}">
                <a16:creationId xmlns:a16="http://schemas.microsoft.com/office/drawing/2014/main" id="{0251C386-0E04-74DB-2E64-F6CE0AED5D80}"/>
              </a:ext>
            </a:extLst>
          </p:cNvPr>
          <p:cNvSpPr txBox="1"/>
          <p:nvPr>
            <p:custDataLst>
              <p:tags r:id="rId1"/>
            </p:custDataLst>
          </p:nvPr>
        </p:nvSpPr>
        <p:spPr>
          <a:xfrm rot="10800000" flipV="1">
            <a:off x="-1" y="6274682"/>
            <a:ext cx="9143999" cy="511445"/>
          </a:xfrm>
          <a:prstGeom prst="rect">
            <a:avLst/>
          </a:prstGeom>
          <a:noFill/>
        </p:spPr>
        <p:txBody>
          <a:bodyPr wrap="square" lIns="0" tIns="0" rIns="0" bIns="0" rtlCol="0">
            <a:noAutofit/>
          </a:bodyPr>
          <a:lstStyle/>
          <a:p>
            <a:pPr algn="ctr"/>
            <a:r>
              <a:rPr lang="en-US" sz="20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8">
                  <a:extLst>
                    <a:ext uri="{A12FA001-AC4F-418D-AE19-62706E023703}">
                      <ahyp:hlinkClr xmlns:ahyp="http://schemas.microsoft.com/office/drawing/2018/hyperlinkcolor" val="tx"/>
                    </a:ext>
                  </a:extLst>
                </a:hlinkClick>
              </a:rPr>
              <a:t>https://nj.metrixlearning.com</a:t>
            </a:r>
            <a:r>
              <a:rPr lang="en-US" sz="20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rPr>
              <a:t> </a:t>
            </a:r>
          </a:p>
        </p:txBody>
      </p:sp>
      <p:sp>
        <p:nvSpPr>
          <p:cNvPr id="15" name="TextBox 14">
            <a:extLst>
              <a:ext uri="{FF2B5EF4-FFF2-40B4-BE49-F238E27FC236}">
                <a16:creationId xmlns:a16="http://schemas.microsoft.com/office/drawing/2014/main" id="{5230262E-0104-B54A-5744-4E82011BFD2E}"/>
              </a:ext>
            </a:extLst>
          </p:cNvPr>
          <p:cNvSpPr txBox="1"/>
          <p:nvPr/>
        </p:nvSpPr>
        <p:spPr>
          <a:xfrm>
            <a:off x="1" y="2168165"/>
            <a:ext cx="9144000" cy="456372"/>
          </a:xfrm>
          <a:prstGeom prst="rect">
            <a:avLst/>
          </a:prstGeom>
          <a:noFill/>
        </p:spPr>
        <p:txBody>
          <a:bodyPr wrap="square" lIns="0" tIns="0" rIns="0" bIns="0" rtlCol="0">
            <a:noAutofit/>
          </a:bodyPr>
          <a:lstStyle/>
          <a:p>
            <a:pPr algn="ctr"/>
            <a:r>
              <a:rPr lang="en-US" sz="2000" b="1" dirty="0" err="1">
                <a:solidFill>
                  <a:srgbClr val="C83200"/>
                </a:solidFill>
                <a:latin typeface="Arial Black" panose="020B0604020202020204" pitchFamily="34" charset="0"/>
                <a:ea typeface="Roboto Medium" panose="02000000000000000000" pitchFamily="2" charset="0"/>
                <a:cs typeface="Arial Black" panose="020B0604020202020204" pitchFamily="34" charset="0"/>
              </a:rPr>
              <a:t>SkillUp</a:t>
            </a:r>
            <a:r>
              <a:rPr lang="en-US" sz="2000" b="1" dirty="0">
                <a:solidFill>
                  <a:srgbClr val="C83200"/>
                </a:solidFill>
                <a:latin typeface="Arial Black" panose="020B0604020202020204" pitchFamily="34" charset="0"/>
                <a:ea typeface="Roboto Medium" panose="02000000000000000000" pitchFamily="2" charset="0"/>
                <a:cs typeface="Arial Black" panose="020B0604020202020204" pitchFamily="34" charset="0"/>
              </a:rPr>
              <a:t> New Jersey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offers a full suite of on-line learning classes. </a:t>
            </a:r>
          </a:p>
        </p:txBody>
      </p:sp>
      <p:pic>
        <p:nvPicPr>
          <p:cNvPr id="12" name="Audio 11">
            <a:hlinkClick r:id="" action="ppaction://media"/>
            <a:extLst>
              <a:ext uri="{FF2B5EF4-FFF2-40B4-BE49-F238E27FC236}">
                <a16:creationId xmlns:a16="http://schemas.microsoft.com/office/drawing/2014/main" id="{4B1E2121-6CA9-B844-0239-AFB19A5FC335}"/>
              </a:ext>
            </a:extLst>
          </p:cNvPr>
          <p:cNvPicPr>
            <a:picLocks noChangeAspect="1"/>
          </p:cNvPicPr>
          <p:nvPr>
            <a:audioFile r:link="rId3"/>
            <p:extLst>
              <p:ext uri="{DAA4B4D4-6D71-4841-9C94-3DE7FCFB9230}">
                <p14:media xmlns:p14="http://schemas.microsoft.com/office/powerpoint/2010/main" r:embed="rId2"/>
              </p:ext>
            </p:extLst>
          </p:nvPr>
        </p:nvPicPr>
        <p:blipFill rotWithShape="1">
          <a:blip r:embed="rId9"/>
          <a:srcRect l="-40683" t="-29825" r="-41579" b="-34532"/>
          <a:stretch/>
        </p:blipFill>
        <p:spPr>
          <a:xfrm>
            <a:off x="8326423" y="6088020"/>
            <a:ext cx="888275" cy="801009"/>
          </a:xfrm>
          <a:prstGeom prst="rect">
            <a:avLst/>
          </a:prstGeom>
        </p:spPr>
      </p:pic>
    </p:spTree>
    <p:extLst>
      <p:ext uri="{BB962C8B-B14F-4D97-AF65-F5344CB8AC3E}">
        <p14:creationId xmlns:p14="http://schemas.microsoft.com/office/powerpoint/2010/main" val="2913485443"/>
      </p:ext>
    </p:extLst>
  </p:cSld>
  <p:clrMapOvr>
    <a:masterClrMapping/>
  </p:clrMapOvr>
  <p:transition spd="med" advTm="2868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4AD4E2-FC75-5B07-C390-F967776979CD}"/>
              </a:ext>
            </a:extLst>
          </p:cNvPr>
          <p:cNvPicPr>
            <a:picLocks noChangeAspect="1"/>
          </p:cNvPicPr>
          <p:nvPr/>
        </p:nvPicPr>
        <p:blipFill>
          <a:blip r:embed="rId6"/>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DCF56328-7467-D1A1-DE2A-AE6523B36C78}"/>
              </a:ext>
            </a:extLst>
          </p:cNvPr>
          <p:cNvSpPr txBox="1"/>
          <p:nvPr/>
        </p:nvSpPr>
        <p:spPr>
          <a:xfrm>
            <a:off x="465511" y="1052212"/>
            <a:ext cx="8088826" cy="523220"/>
          </a:xfrm>
          <a:prstGeom prst="rect">
            <a:avLst/>
          </a:prstGeom>
          <a:noFill/>
        </p:spPr>
        <p:txBody>
          <a:bodyPr wrap="square" lIns="0" tIns="0" rIns="0" bIns="0" rtlCol="0">
            <a:noAutofit/>
          </a:bodyPr>
          <a:lstStyle/>
          <a:p>
            <a:r>
              <a:rPr lang="en-US" sz="4400" b="1" dirty="0">
                <a:solidFill>
                  <a:schemeClr val="bg1"/>
                </a:solidFill>
              </a:rPr>
              <a:t>O*Net Online</a:t>
            </a:r>
          </a:p>
        </p:txBody>
      </p:sp>
      <p:sp>
        <p:nvSpPr>
          <p:cNvPr id="10" name="Rectangle 9">
            <a:extLst>
              <a:ext uri="{FF2B5EF4-FFF2-40B4-BE49-F238E27FC236}">
                <a16:creationId xmlns:a16="http://schemas.microsoft.com/office/drawing/2014/main" id="{7E3C69F8-5771-4C8C-859D-B86CE7AB055D}"/>
              </a:ext>
            </a:extLst>
          </p:cNvPr>
          <p:cNvSpPr/>
          <p:nvPr>
            <p:custDataLst>
              <p:tags r:id="rId1"/>
            </p:custDataLst>
          </p:nvPr>
        </p:nvSpPr>
        <p:spPr>
          <a:xfrm>
            <a:off x="519289" y="1354667"/>
            <a:ext cx="6338711" cy="369332"/>
          </a:xfrm>
          <a:prstGeom prst="rect">
            <a:avLst/>
          </a:prstGeom>
        </p:spPr>
        <p:txBody>
          <a:bodyPr wrap="square">
            <a:spAutoFit/>
          </a:bodyPr>
          <a:lstStyle/>
          <a:p>
            <a:endParaRPr lang="en-US" dirty="0"/>
          </a:p>
        </p:txBody>
      </p:sp>
      <p:pic>
        <p:nvPicPr>
          <p:cNvPr id="13" name="Audio 12">
            <a:hlinkClick r:id="" action="ppaction://media"/>
            <a:extLst>
              <a:ext uri="{FF2B5EF4-FFF2-40B4-BE49-F238E27FC236}">
                <a16:creationId xmlns:a16="http://schemas.microsoft.com/office/drawing/2014/main" id="{B14BA890-B463-544B-A3EB-7EBF27641A3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5" name="TextBox 4">
            <a:extLst>
              <a:ext uri="{FF2B5EF4-FFF2-40B4-BE49-F238E27FC236}">
                <a16:creationId xmlns:a16="http://schemas.microsoft.com/office/drawing/2014/main" id="{6128ED8D-E5EA-97B7-BA9C-5902AEB5D25D}"/>
              </a:ext>
            </a:extLst>
          </p:cNvPr>
          <p:cNvSpPr txBox="1"/>
          <p:nvPr/>
        </p:nvSpPr>
        <p:spPr>
          <a:xfrm>
            <a:off x="465510" y="2252691"/>
            <a:ext cx="8678490" cy="3553097"/>
          </a:xfrm>
          <a:prstGeom prst="rect">
            <a:avLst/>
          </a:prstGeom>
          <a:noFill/>
        </p:spPr>
        <p:txBody>
          <a:bodyPr wrap="square" lIns="0" tIns="0" rIns="0" bIns="0" rtlCol="0">
            <a:noAutofit/>
          </a:bodyPr>
          <a:lstStyle/>
          <a:p>
            <a:pPr marL="344488" indent="-344488" defTabSz="182880">
              <a:lnSpc>
                <a:spcPct val="95000"/>
              </a:lnSpc>
              <a:spcAft>
                <a:spcPts val="1200"/>
              </a:spcAft>
            </a:pPr>
            <a:r>
              <a:rPr lang="en-US" sz="2800" dirty="0">
                <a:solidFill>
                  <a:srgbClr val="C83200"/>
                </a:solidFill>
              </a:rPr>
              <a:t>▶︎</a:t>
            </a:r>
            <a:r>
              <a:rPr lang="en-US" sz="2600" dirty="0"/>
              <a:t>	</a:t>
            </a: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Find job descriptions that you can use to identify keywords and develop your resume.</a:t>
            </a:r>
          </a:p>
          <a:p>
            <a:pPr marL="344488" indent="-344488" defTabSz="182880">
              <a:lnSpc>
                <a:spcPct val="95000"/>
              </a:lnSpc>
              <a:spcAft>
                <a:spcPts val="1200"/>
              </a:spcAft>
            </a:pPr>
            <a:r>
              <a:rPr lang="en-US" sz="2600" dirty="0">
                <a:solidFill>
                  <a:srgbClr val="C83200"/>
                </a:solidFill>
              </a:rPr>
              <a:t>▶︎</a:t>
            </a:r>
            <a:r>
              <a:rPr lang="en-US" sz="2600" dirty="0"/>
              <a:t>	</a:t>
            </a: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Find jobs that match your interests, skills, </a:t>
            </a:r>
            <a:b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and experience.</a:t>
            </a:r>
          </a:p>
          <a:p>
            <a:pPr marL="344488" indent="-344488" defTabSz="182880">
              <a:lnSpc>
                <a:spcPct val="95000"/>
              </a:lnSpc>
              <a:spcAft>
                <a:spcPts val="1200"/>
              </a:spcAft>
            </a:pPr>
            <a:r>
              <a:rPr lang="en-US" sz="2600" dirty="0">
                <a:solidFill>
                  <a:srgbClr val="C83200"/>
                </a:solidFill>
              </a:rPr>
              <a:t>▶︎</a:t>
            </a:r>
            <a:r>
              <a:rPr lang="en-US" sz="2600" dirty="0"/>
              <a:t>	</a:t>
            </a: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Learn how to translate your job to other careers.</a:t>
            </a:r>
          </a:p>
          <a:p>
            <a:pPr marL="344488" indent="-344488" defTabSz="182880">
              <a:lnSpc>
                <a:spcPct val="95000"/>
              </a:lnSpc>
              <a:spcAft>
                <a:spcPts val="1200"/>
              </a:spcAft>
            </a:pPr>
            <a:r>
              <a:rPr lang="en-US" sz="2600" dirty="0">
                <a:solidFill>
                  <a:srgbClr val="C83200"/>
                </a:solidFill>
              </a:rPr>
              <a:t>▶︎</a:t>
            </a:r>
            <a:r>
              <a:rPr lang="en-US" sz="2600" dirty="0"/>
              <a:t>	</a:t>
            </a: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Explore careers with potential growth.</a:t>
            </a:r>
          </a:p>
          <a:p>
            <a:pPr marL="344488" indent="-344488" defTabSz="182880">
              <a:lnSpc>
                <a:spcPct val="95000"/>
              </a:lnSpc>
              <a:spcAft>
                <a:spcPts val="1200"/>
              </a:spcAft>
            </a:pPr>
            <a:r>
              <a:rPr lang="en-US" sz="2600" dirty="0">
                <a:solidFill>
                  <a:srgbClr val="C83200"/>
                </a:solidFill>
              </a:rPr>
              <a:t>▶︎</a:t>
            </a:r>
            <a:r>
              <a:rPr lang="en-US" sz="2600" dirty="0"/>
              <a:t>	</a:t>
            </a: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Obtain salary information/ranges.</a:t>
            </a:r>
          </a:p>
          <a:p>
            <a:pPr algn="ctr"/>
            <a:r>
              <a:rPr lang="en-US" sz="2600" b="1" dirty="0">
                <a:solidFill>
                  <a:srgbClr val="00002B"/>
                </a:solidFill>
                <a:latin typeface="Arial" panose="020B0604020202020204" pitchFamily="34" charset="0"/>
                <a:ea typeface="Roboto Medium" panose="02000000000000000000" pitchFamily="2" charset="0"/>
                <a:cs typeface="Arial" panose="020B0604020202020204" pitchFamily="34" charset="0"/>
              </a:rPr>
              <a:t>Learn about skills that are in demand</a:t>
            </a:r>
          </a:p>
          <a:p>
            <a:pPr algn="ctr">
              <a:lnSpc>
                <a:spcPct val="95000"/>
              </a:lnSpc>
            </a:pPr>
            <a:r>
              <a:rPr lang="en-US" sz="26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hlinkClick r:id="rId8">
                  <a:extLst>
                    <a:ext uri="{A12FA001-AC4F-418D-AE19-62706E023703}">
                      <ahyp:hlinkClr xmlns:ahyp="http://schemas.microsoft.com/office/drawing/2018/hyperlinkcolor" val="tx"/>
                    </a:ext>
                  </a:extLst>
                </a:hlinkClick>
              </a:rPr>
              <a:t>onetonline.org/</a:t>
            </a:r>
            <a:endParaRPr lang="en-US" sz="2600" b="1" dirty="0">
              <a:solidFill>
                <a:srgbClr val="006782"/>
              </a:solidFill>
              <a:latin typeface="Arial Black" panose="020B0604020202020204" pitchFamily="34" charset="0"/>
              <a:ea typeface="Roboto Black" panose="02000000000000000000" pitchFamily="2" charset="0"/>
              <a:cs typeface="Arial Black" panose="020B0604020202020204" pitchFamily="34" charset="0"/>
            </a:endParaRPr>
          </a:p>
        </p:txBody>
      </p:sp>
    </p:spTree>
    <p:extLst>
      <p:ext uri="{BB962C8B-B14F-4D97-AF65-F5344CB8AC3E}">
        <p14:creationId xmlns:p14="http://schemas.microsoft.com/office/powerpoint/2010/main" val="1219371271"/>
      </p:ext>
    </p:extLst>
  </p:cSld>
  <p:clrMapOvr>
    <a:masterClrMapping/>
  </p:clrMapOvr>
  <p:transition spd="med" advTm="3109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9AD19B-A12B-97B4-0FE9-15466ED4E803}"/>
              </a:ext>
            </a:extLst>
          </p:cNvPr>
          <p:cNvPicPr>
            <a:picLocks noChangeAspect="1"/>
          </p:cNvPicPr>
          <p:nvPr/>
        </p:nvPicPr>
        <p:blipFill>
          <a:blip r:embed="rId6"/>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55D02411-D496-B2C6-BBF5-8DD1815A2B7E}"/>
              </a:ext>
            </a:extLst>
          </p:cNvPr>
          <p:cNvSpPr txBox="1"/>
          <p:nvPr/>
        </p:nvSpPr>
        <p:spPr>
          <a:xfrm>
            <a:off x="1025497" y="1095826"/>
            <a:ext cx="7967674" cy="761254"/>
          </a:xfrm>
          <a:prstGeom prst="rect">
            <a:avLst/>
          </a:prstGeom>
          <a:noFill/>
        </p:spPr>
        <p:txBody>
          <a:bodyPr wrap="square" lIns="0" tIns="0" rIns="0" bIns="0" rtlCol="0">
            <a:noAutofit/>
          </a:bodyPr>
          <a:lstStyle/>
          <a:p>
            <a:r>
              <a:rPr lang="en-US" sz="4400" b="1" dirty="0">
                <a:solidFill>
                  <a:schemeClr val="bg1"/>
                </a:solidFill>
              </a:rPr>
              <a:t>Beware of Job Scams </a:t>
            </a:r>
          </a:p>
        </p:txBody>
      </p:sp>
      <p:sp>
        <p:nvSpPr>
          <p:cNvPr id="10" name="TextBox 9">
            <a:extLst>
              <a:ext uri="{FF2B5EF4-FFF2-40B4-BE49-F238E27FC236}">
                <a16:creationId xmlns:a16="http://schemas.microsoft.com/office/drawing/2014/main" id="{6892E9F4-88AF-848E-DA9C-87281F7FB33F}"/>
              </a:ext>
            </a:extLst>
          </p:cNvPr>
          <p:cNvSpPr txBox="1"/>
          <p:nvPr/>
        </p:nvSpPr>
        <p:spPr>
          <a:xfrm>
            <a:off x="1025497" y="2584580"/>
            <a:ext cx="8041721" cy="2989599"/>
          </a:xfrm>
          <a:prstGeom prst="rect">
            <a:avLst/>
          </a:prstGeom>
          <a:noFill/>
        </p:spPr>
        <p:txBody>
          <a:bodyPr wrap="square" lIns="0" tIns="0" rIns="0" bIns="0" rtlCol="0">
            <a:noAutofit/>
          </a:bodyPr>
          <a:lstStyle/>
          <a:p>
            <a:pPr marL="344488" indent="-344488" defTabSz="182880">
              <a:lnSpc>
                <a:spcPct val="95000"/>
              </a:lnSpc>
              <a:spcAft>
                <a:spcPts val="1200"/>
              </a:spcAft>
            </a:pPr>
            <a:r>
              <a:rPr lang="en-US" sz="2000" dirty="0">
                <a:solidFill>
                  <a:srgbClr val="C83200"/>
                </a:solidFill>
              </a:rPr>
              <a:t>▶︎ </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Be cautious when applying to jobs where the email address ends in things like </a:t>
            </a:r>
            <a:r>
              <a:rPr lang="en-US" sz="20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Gmail, Yahoo</a:t>
            </a:r>
            <a:r>
              <a:rPr lang="en-US" sz="2000" b="1" dirty="0">
                <a:solidFill>
                  <a:srgbClr val="131830"/>
                </a:solidFill>
                <a:latin typeface="Arial Black" panose="020B0604020202020204" pitchFamily="34" charset="0"/>
                <a:ea typeface="Roboto Black" panose="02000000000000000000" pitchFamily="2" charset="0"/>
                <a:cs typeface="Arial Black" panose="020B0604020202020204" pitchFamily="34" charset="0"/>
              </a:rPr>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or </a:t>
            </a:r>
            <a:r>
              <a:rPr lang="en-US" sz="20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Hotmail.</a:t>
            </a:r>
            <a:r>
              <a:rPr lang="en-US" sz="2000" b="1" dirty="0">
                <a:solidFill>
                  <a:srgbClr val="131830"/>
                </a:solidFill>
                <a:latin typeface="Arial Black" panose="020B0604020202020204" pitchFamily="34" charset="0"/>
                <a:ea typeface="Roboto Medium" panose="02000000000000000000" pitchFamily="2" charset="0"/>
                <a:cs typeface="Arial Black" panose="020B0604020202020204" pitchFamily="34" charset="0"/>
              </a:rPr>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Most legitimate employers have a company email address.</a:t>
            </a:r>
          </a:p>
          <a:p>
            <a:pPr marL="344488" indent="-344488" defTabSz="182880">
              <a:lnSpc>
                <a:spcPct val="95000"/>
              </a:lnSpc>
              <a:spcAft>
                <a:spcPts val="1200"/>
              </a:spcAft>
            </a:pPr>
            <a:r>
              <a:rPr lang="en-US" sz="2000" dirty="0">
                <a:solidFill>
                  <a:srgbClr val="C83200"/>
                </a:solidFill>
              </a:rPr>
              <a:t>▶︎</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Learn the difference between an independent contractor and </a:t>
            </a:r>
            <a:b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an employee. For example, independent contractors are not “employees” of the company and as such, aren’t eligible for unemployment benefits.</a:t>
            </a:r>
          </a:p>
          <a:p>
            <a:pPr marL="344488" indent="-344488" defTabSz="182880">
              <a:lnSpc>
                <a:spcPct val="95000"/>
              </a:lnSpc>
              <a:spcAft>
                <a:spcPts val="1800"/>
              </a:spcAft>
            </a:pPr>
            <a:r>
              <a:rPr lang="en-US" sz="2000" dirty="0">
                <a:solidFill>
                  <a:srgbClr val="C83200"/>
                </a:solidFill>
              </a:rPr>
              <a:t>▶︎</a:t>
            </a:r>
            <a:r>
              <a:rPr lang="en-US" sz="2000" dirty="0"/>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Legitimate employers don’t ask you to pay for training or to buy something from them first as a condition </a:t>
            </a: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of employment.</a:t>
            </a:r>
          </a:p>
        </p:txBody>
      </p:sp>
      <p:sp>
        <p:nvSpPr>
          <p:cNvPr id="12" name="TextBox 11">
            <a:extLst>
              <a:ext uri="{FF2B5EF4-FFF2-40B4-BE49-F238E27FC236}">
                <a16:creationId xmlns:a16="http://schemas.microsoft.com/office/drawing/2014/main" id="{9B90A8A5-0799-903E-EB21-4A22E24D99F6}"/>
              </a:ext>
            </a:extLst>
          </p:cNvPr>
          <p:cNvSpPr txBox="1"/>
          <p:nvPr>
            <p:custDataLst>
              <p:tags r:id="rId1"/>
            </p:custDataLst>
          </p:nvPr>
        </p:nvSpPr>
        <p:spPr>
          <a:xfrm>
            <a:off x="2560320" y="5762173"/>
            <a:ext cx="5943918" cy="897647"/>
          </a:xfrm>
          <a:prstGeom prst="rect">
            <a:avLst/>
          </a:prstGeom>
          <a:noFill/>
          <a:ln>
            <a:noFill/>
          </a:ln>
        </p:spPr>
        <p:txBody>
          <a:bodyPr wrap="square" lIns="0" tIns="0" rIns="0" bIns="0" rtlCol="0">
            <a:noAutofit/>
          </a:bodyPr>
          <a:lstStyle/>
          <a:p>
            <a:pPr lvl="0">
              <a:lnSpc>
                <a:spcPct val="95000"/>
              </a:lnSpc>
              <a:defRPr/>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If </a:t>
            </a:r>
            <a:r>
              <a:rPr lang="en-US" sz="2000" b="1" dirty="0">
                <a:solidFill>
                  <a:srgbClr val="C83200"/>
                </a:solidFill>
                <a:latin typeface="Arial Black" panose="020B0604020202020204" pitchFamily="34" charset="0"/>
                <a:ea typeface="Roboto Black" panose="02000000000000000000" pitchFamily="2" charset="0"/>
                <a:cs typeface="Arial Black" panose="020B0604020202020204" pitchFamily="34" charset="0"/>
              </a:rPr>
              <a:t>you</a:t>
            </a:r>
            <a:r>
              <a:rPr lang="en-US" sz="2000" b="1" dirty="0">
                <a:solidFill>
                  <a:srgbClr val="131830"/>
                </a:solidFill>
                <a:latin typeface="Arial Black" panose="020B0604020202020204" pitchFamily="34" charset="0"/>
                <a:ea typeface="Roboto Medium" panose="02000000000000000000" pitchFamily="2" charset="0"/>
                <a:cs typeface="Arial Black" panose="020B0604020202020204" pitchFamily="34" charset="0"/>
              </a:rPr>
              <a:t> </a:t>
            </a: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come across a suspected employment scam, please email your Career Coach with details so it can be investigated.</a:t>
            </a:r>
          </a:p>
        </p:txBody>
      </p:sp>
      <p:pic>
        <p:nvPicPr>
          <p:cNvPr id="5" name="Audio 4">
            <a:hlinkClick r:id="" action="ppaction://media"/>
            <a:extLst>
              <a:ext uri="{FF2B5EF4-FFF2-40B4-BE49-F238E27FC236}">
                <a16:creationId xmlns:a16="http://schemas.microsoft.com/office/drawing/2014/main" id="{E8242500-E6DC-B309-AB8F-0CD5CC2D7F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cxnSp>
        <p:nvCxnSpPr>
          <p:cNvPr id="13" name="Straight Connector 12">
            <a:extLst>
              <a:ext uri="{FF2B5EF4-FFF2-40B4-BE49-F238E27FC236}">
                <a16:creationId xmlns:a16="http://schemas.microsoft.com/office/drawing/2014/main" id="{978C2B6E-3F90-AE78-EA27-DF3910006D4F}"/>
              </a:ext>
            </a:extLst>
          </p:cNvPr>
          <p:cNvCxnSpPr/>
          <p:nvPr/>
        </p:nvCxnSpPr>
        <p:spPr>
          <a:xfrm>
            <a:off x="1025497" y="5648956"/>
            <a:ext cx="7722422" cy="0"/>
          </a:xfrm>
          <a:prstGeom prst="line">
            <a:avLst/>
          </a:prstGeom>
          <a:ln w="28575">
            <a:solidFill>
              <a:srgbClr val="C832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A5A27A5-E58A-2B5D-2E61-5BD3A6608F8F}"/>
              </a:ext>
            </a:extLst>
          </p:cNvPr>
          <p:cNvGrpSpPr/>
          <p:nvPr/>
        </p:nvGrpSpPr>
        <p:grpSpPr>
          <a:xfrm>
            <a:off x="6119659" y="438336"/>
            <a:ext cx="1765598" cy="1782494"/>
            <a:chOff x="6119659" y="438336"/>
            <a:chExt cx="1765598" cy="1782494"/>
          </a:xfrm>
        </p:grpSpPr>
        <p:sp>
          <p:nvSpPr>
            <p:cNvPr id="4" name="Rounded Rectangle 3">
              <a:extLst>
                <a:ext uri="{FF2B5EF4-FFF2-40B4-BE49-F238E27FC236}">
                  <a16:creationId xmlns:a16="http://schemas.microsoft.com/office/drawing/2014/main" id="{1AB7D0C3-2F8F-DC00-B224-B934182106D5}"/>
                </a:ext>
              </a:extLst>
            </p:cNvPr>
            <p:cNvSpPr/>
            <p:nvPr/>
          </p:nvSpPr>
          <p:spPr>
            <a:xfrm>
              <a:off x="6119659" y="438336"/>
              <a:ext cx="1765598" cy="1782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ogo&#10;&#10;Description automatically generated">
              <a:extLst>
                <a:ext uri="{FF2B5EF4-FFF2-40B4-BE49-F238E27FC236}">
                  <a16:creationId xmlns:a16="http://schemas.microsoft.com/office/drawing/2014/main" id="{927D136F-364D-A9D5-4F95-00807BE3E65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2" t="15740" r="16700" b="18888"/>
            <a:stretch/>
          </p:blipFill>
          <p:spPr>
            <a:xfrm>
              <a:off x="6193592" y="517047"/>
              <a:ext cx="1617733" cy="1625072"/>
            </a:xfrm>
            <a:prstGeom prst="round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420801702"/>
      </p:ext>
    </p:extLst>
  </p:cSld>
  <p:clrMapOvr>
    <a:masterClrMapping/>
  </p:clrMapOvr>
  <p:transition spd="med" advTm="3934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D21FEF-07ED-B82F-BFB3-0AA34B9A467E}"/>
              </a:ext>
            </a:extLst>
          </p:cNvPr>
          <p:cNvPicPr>
            <a:picLocks noChangeAspect="1"/>
          </p:cNvPicPr>
          <p:nvPr/>
        </p:nvPicPr>
        <p:blipFill rotWithShape="1">
          <a:blip r:embed="rId5"/>
          <a:srcRect b="70863"/>
          <a:stretch/>
        </p:blipFill>
        <p:spPr>
          <a:xfrm>
            <a:off x="0" y="-84576"/>
            <a:ext cx="9144000" cy="1998217"/>
          </a:xfrm>
          <a:prstGeom prst="rect">
            <a:avLst/>
          </a:prstGeom>
        </p:spPr>
      </p:pic>
      <p:sp>
        <p:nvSpPr>
          <p:cNvPr id="10" name="TextBox 9">
            <a:extLst>
              <a:ext uri="{FF2B5EF4-FFF2-40B4-BE49-F238E27FC236}">
                <a16:creationId xmlns:a16="http://schemas.microsoft.com/office/drawing/2014/main" id="{2FAC2C9C-DD74-2C40-48DB-9ABE663E570C}"/>
              </a:ext>
            </a:extLst>
          </p:cNvPr>
          <p:cNvSpPr txBox="1"/>
          <p:nvPr/>
        </p:nvSpPr>
        <p:spPr>
          <a:xfrm>
            <a:off x="465513" y="1016425"/>
            <a:ext cx="6542116" cy="1037071"/>
          </a:xfrm>
          <a:prstGeom prst="rect">
            <a:avLst/>
          </a:prstGeom>
          <a:noFill/>
        </p:spPr>
        <p:txBody>
          <a:bodyPr wrap="square" lIns="0" tIns="0" rIns="0" bIns="0" rtlCol="0">
            <a:noAutofit/>
          </a:bodyPr>
          <a:lstStyle/>
          <a:p>
            <a:r>
              <a:rPr lang="en-US" sz="4400" b="1" dirty="0">
                <a:solidFill>
                  <a:schemeClr val="bg1"/>
                </a:solidFill>
              </a:rPr>
              <a:t>RESEA is here to help…</a:t>
            </a:r>
          </a:p>
        </p:txBody>
      </p:sp>
      <p:sp>
        <p:nvSpPr>
          <p:cNvPr id="12" name="TextBox 11">
            <a:extLst>
              <a:ext uri="{FF2B5EF4-FFF2-40B4-BE49-F238E27FC236}">
                <a16:creationId xmlns:a16="http://schemas.microsoft.com/office/drawing/2014/main" id="{4BBAF7FB-E809-4E8E-628D-4CFC5312BD1D}"/>
              </a:ext>
            </a:extLst>
          </p:cNvPr>
          <p:cNvSpPr txBox="1"/>
          <p:nvPr/>
        </p:nvSpPr>
        <p:spPr>
          <a:xfrm>
            <a:off x="465511" y="1959188"/>
            <a:ext cx="8391105" cy="2135327"/>
          </a:xfrm>
          <a:prstGeom prst="rect">
            <a:avLst/>
          </a:prstGeom>
          <a:noFill/>
        </p:spPr>
        <p:txBody>
          <a:bodyPr wrap="square" lIns="0" tIns="0" rIns="0" bIns="0" rtlCol="0">
            <a:noAutofit/>
          </a:bodyPr>
          <a:lstStyle/>
          <a:p>
            <a:pPr marL="0" lvl="1">
              <a:lnSpc>
                <a:spcPct val="95000"/>
              </a:lnSpc>
              <a:spcAft>
                <a:spcPts val="600"/>
              </a:spcAft>
            </a:pP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You will have the most success in obtaining a </a:t>
            </a:r>
            <a:b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good-paying job that aligns with your interests if</a:t>
            </a:r>
            <a:b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600" b="1" dirty="0">
                <a:solidFill>
                  <a:srgbClr val="131830"/>
                </a:solidFill>
                <a:latin typeface="Arial" panose="020B0604020202020204" pitchFamily="34" charset="0"/>
                <a:ea typeface="Roboto Medium" panose="02000000000000000000" pitchFamily="2" charset="0"/>
                <a:cs typeface="Arial" panose="020B0604020202020204" pitchFamily="34" charset="0"/>
              </a:rPr>
              <a:t>you start looking for work early. We can help guide you and help you stay on task!</a:t>
            </a:r>
          </a:p>
          <a:p>
            <a:pPr marL="0" lvl="1" algn="ctr">
              <a:lnSpc>
                <a:spcPct val="95000"/>
              </a:lnSpc>
            </a:pPr>
            <a:r>
              <a:rPr lang="en-US" sz="2800" b="1" i="1" dirty="0">
                <a:solidFill>
                  <a:srgbClr val="C83200"/>
                </a:solidFill>
                <a:latin typeface="Arial" panose="020B0604020202020204" pitchFamily="34" charset="0"/>
                <a:ea typeface="Roboto" panose="02000000000000000000" pitchFamily="2" charset="0"/>
                <a:cs typeface="Arial" panose="020B0604020202020204" pitchFamily="34" charset="0"/>
              </a:rPr>
              <a:t>So why wait?</a:t>
            </a:r>
          </a:p>
        </p:txBody>
      </p:sp>
      <p:pic>
        <p:nvPicPr>
          <p:cNvPr id="11" name="Audio 10">
            <a:hlinkClick r:id="" action="ppaction://media"/>
            <a:extLst>
              <a:ext uri="{FF2B5EF4-FFF2-40B4-BE49-F238E27FC236}">
                <a16:creationId xmlns:a16="http://schemas.microsoft.com/office/drawing/2014/main" id="{E302AE93-58A8-1A7E-CC48-6183829D0B57}"/>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32432" t="-51267" r="-47041" b="-45097"/>
          <a:stretch/>
        </p:blipFill>
        <p:spPr>
          <a:xfrm>
            <a:off x="8319465" y="5998460"/>
            <a:ext cx="874663" cy="957007"/>
          </a:xfrm>
          <a:prstGeom prst="rect">
            <a:avLst/>
          </a:prstGeom>
        </p:spPr>
      </p:pic>
      <p:pic>
        <p:nvPicPr>
          <p:cNvPr id="8" name="Picture 7">
            <a:extLst>
              <a:ext uri="{FF2B5EF4-FFF2-40B4-BE49-F238E27FC236}">
                <a16:creationId xmlns:a16="http://schemas.microsoft.com/office/drawing/2014/main" id="{064781B8-07AE-4B2A-6F3B-AABEBAE2256E}"/>
              </a:ext>
            </a:extLst>
          </p:cNvPr>
          <p:cNvPicPr>
            <a:picLocks noChangeAspect="1"/>
          </p:cNvPicPr>
          <p:nvPr/>
        </p:nvPicPr>
        <p:blipFill>
          <a:blip r:embed="rId7"/>
          <a:stretch>
            <a:fillRect/>
          </a:stretch>
        </p:blipFill>
        <p:spPr>
          <a:xfrm>
            <a:off x="2270588" y="6275390"/>
            <a:ext cx="6486209" cy="403148"/>
          </a:xfrm>
          <a:prstGeom prst="rect">
            <a:avLst/>
          </a:prstGeom>
        </p:spPr>
      </p:pic>
      <p:pic>
        <p:nvPicPr>
          <p:cNvPr id="16" name="Picture 15" descr="Icon&#10;&#10;Description automatically generated">
            <a:extLst>
              <a:ext uri="{FF2B5EF4-FFF2-40B4-BE49-F238E27FC236}">
                <a16:creationId xmlns:a16="http://schemas.microsoft.com/office/drawing/2014/main" id="{C3C69A50-B5D1-D76C-36D7-9DFC1DB7876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2768" b="30928"/>
          <a:stretch/>
        </p:blipFill>
        <p:spPr>
          <a:xfrm>
            <a:off x="2481458" y="4094515"/>
            <a:ext cx="4181083" cy="2065947"/>
          </a:xfrm>
          <a:prstGeom prst="rect">
            <a:avLst/>
          </a:prstGeom>
        </p:spPr>
      </p:pic>
    </p:spTree>
    <p:extLst>
      <p:ext uri="{BB962C8B-B14F-4D97-AF65-F5344CB8AC3E}">
        <p14:creationId xmlns:p14="http://schemas.microsoft.com/office/powerpoint/2010/main" val="627036591"/>
      </p:ext>
    </p:extLst>
  </p:cSld>
  <p:clrMapOvr>
    <a:masterClrMapping/>
  </p:clrMapOvr>
  <p:transition spd="med" advTm="1587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31B8A-1FA4-F95D-69BC-78E402D93EE9}"/>
              </a:ext>
            </a:extLst>
          </p:cNvPr>
          <p:cNvPicPr>
            <a:picLocks noChangeAspect="1"/>
          </p:cNvPicPr>
          <p:nvPr/>
        </p:nvPicPr>
        <p:blipFill>
          <a:blip r:embed="rId5"/>
          <a:stretch>
            <a:fillRect/>
          </a:stretch>
        </p:blipFill>
        <p:spPr>
          <a:xfrm>
            <a:off x="0" y="1150"/>
            <a:ext cx="9144000" cy="6856850"/>
          </a:xfrm>
          <a:prstGeom prst="rect">
            <a:avLst/>
          </a:prstGeom>
        </p:spPr>
      </p:pic>
      <p:sp>
        <p:nvSpPr>
          <p:cNvPr id="4" name="TextBox 3">
            <a:extLst>
              <a:ext uri="{FF2B5EF4-FFF2-40B4-BE49-F238E27FC236}">
                <a16:creationId xmlns:a16="http://schemas.microsoft.com/office/drawing/2014/main" id="{7EB39336-95BE-5872-0BCB-7766004EC5C4}"/>
              </a:ext>
            </a:extLst>
          </p:cNvPr>
          <p:cNvSpPr txBox="1"/>
          <p:nvPr/>
        </p:nvSpPr>
        <p:spPr>
          <a:xfrm>
            <a:off x="465513" y="1052212"/>
            <a:ext cx="8088826" cy="523220"/>
          </a:xfrm>
          <a:prstGeom prst="rect">
            <a:avLst/>
          </a:prstGeom>
          <a:noFill/>
        </p:spPr>
        <p:txBody>
          <a:bodyPr wrap="square" lIns="0" tIns="0" rIns="0" bIns="0" rtlCol="0">
            <a:noAutofit/>
          </a:bodyPr>
          <a:lstStyle/>
          <a:p>
            <a:r>
              <a:rPr lang="en-US" sz="4400" b="1" dirty="0">
                <a:solidFill>
                  <a:schemeClr val="bg1"/>
                </a:solidFill>
              </a:rPr>
              <a:t>Why were you selected for RESEA?</a:t>
            </a:r>
          </a:p>
        </p:txBody>
      </p:sp>
      <p:sp>
        <p:nvSpPr>
          <p:cNvPr id="6" name="TextBox 5">
            <a:extLst>
              <a:ext uri="{FF2B5EF4-FFF2-40B4-BE49-F238E27FC236}">
                <a16:creationId xmlns:a16="http://schemas.microsoft.com/office/drawing/2014/main" id="{41327900-9CE6-C56D-858A-04D8855EC8C5}"/>
              </a:ext>
            </a:extLst>
          </p:cNvPr>
          <p:cNvSpPr txBox="1"/>
          <p:nvPr/>
        </p:nvSpPr>
        <p:spPr>
          <a:xfrm>
            <a:off x="465512" y="2198670"/>
            <a:ext cx="8678488" cy="3751455"/>
          </a:xfrm>
          <a:prstGeom prst="rect">
            <a:avLst/>
          </a:prstGeom>
          <a:noFill/>
        </p:spPr>
        <p:txBody>
          <a:bodyPr wrap="square" lIns="0" tIns="0" rIns="0" bIns="0" rtlCol="0">
            <a:noAutofit/>
          </a:bodyPr>
          <a:lstStyle/>
          <a:p>
            <a:pPr marL="460375" indent="-450850" defTabSz="182880">
              <a:lnSpc>
                <a:spcPct val="95000"/>
              </a:lnSpc>
              <a:spcAft>
                <a:spcPts val="1200"/>
              </a:spcAft>
            </a:pPr>
            <a:r>
              <a:rPr lang="en-US" sz="2800" dirty="0">
                <a:solidFill>
                  <a:srgbClr val="C83200"/>
                </a:solidFill>
              </a:rPr>
              <a:t>▶︎ </a:t>
            </a:r>
            <a:r>
              <a:rPr lang="en-US" sz="2800" dirty="0"/>
              <a:t>	</a:t>
            </a:r>
            <a:r>
              <a:rPr lang="en-US" sz="2700" b="1" dirty="0">
                <a:solidFill>
                  <a:srgbClr val="131830"/>
                </a:solidFill>
                <a:latin typeface="Arial" panose="020B0604020202020204" pitchFamily="34" charset="0"/>
                <a:ea typeface="Roboto" panose="02000000000000000000" pitchFamily="2" charset="0"/>
                <a:cs typeface="Arial" panose="020B0604020202020204" pitchFamily="34" charset="0"/>
              </a:rPr>
              <a:t>Based upon your skills, education and work history, you have been identified as someone likely to benefit from additional support.</a:t>
            </a:r>
          </a:p>
          <a:p>
            <a:pPr marL="460375" indent="-450850" defTabSz="182880">
              <a:lnSpc>
                <a:spcPct val="95000"/>
              </a:lnSpc>
              <a:spcAft>
                <a:spcPts val="1200"/>
              </a:spcAft>
            </a:pPr>
            <a:r>
              <a:rPr lang="en-US" sz="2800" dirty="0">
                <a:solidFill>
                  <a:srgbClr val="C83200"/>
                </a:solidFill>
              </a:rPr>
              <a:t>▶︎</a:t>
            </a:r>
            <a:r>
              <a:rPr lang="en-US" sz="2800" dirty="0"/>
              <a:t>	</a:t>
            </a: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As part of this program, you will receive individualized Career Coaching and have</a:t>
            </a:r>
            <a:b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access to a variety of additional employment</a:t>
            </a:r>
            <a:b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and training supports.</a:t>
            </a:r>
          </a:p>
          <a:p>
            <a:pPr marL="460375" indent="-450850" defTabSz="182880">
              <a:lnSpc>
                <a:spcPct val="95000"/>
              </a:lnSpc>
              <a:spcAft>
                <a:spcPts val="1200"/>
              </a:spcAft>
            </a:pPr>
            <a:r>
              <a:rPr lang="en-US" sz="2800" dirty="0">
                <a:solidFill>
                  <a:srgbClr val="C83200"/>
                </a:solidFill>
              </a:rPr>
              <a:t>▶︎</a:t>
            </a:r>
            <a:r>
              <a:rPr lang="en-US" sz="2800" dirty="0"/>
              <a:t>	</a:t>
            </a: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Your participation is required to continue receiving Unemployment Insurance (UI) benefits.</a:t>
            </a:r>
          </a:p>
        </p:txBody>
      </p:sp>
      <p:pic>
        <p:nvPicPr>
          <p:cNvPr id="14" name="Audio 13">
            <a:hlinkClick r:id="" action="ppaction://media"/>
            <a:extLst>
              <a:ext uri="{FF2B5EF4-FFF2-40B4-BE49-F238E27FC236}">
                <a16:creationId xmlns:a16="http://schemas.microsoft.com/office/drawing/2014/main" id="{647FB852-230D-A5EF-05A0-A03E387340BD}"/>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35323" t="-33978" r="-23710" b="-23517"/>
          <a:stretch/>
        </p:blipFill>
        <p:spPr>
          <a:xfrm>
            <a:off x="8368936" y="6083055"/>
            <a:ext cx="775064" cy="767575"/>
          </a:xfrm>
          <a:prstGeom prst="rect">
            <a:avLst/>
          </a:prstGeom>
        </p:spPr>
      </p:pic>
    </p:spTree>
    <p:extLst>
      <p:ext uri="{BB962C8B-B14F-4D97-AF65-F5344CB8AC3E}">
        <p14:creationId xmlns:p14="http://schemas.microsoft.com/office/powerpoint/2010/main" val="194919970"/>
      </p:ext>
    </p:extLst>
  </p:cSld>
  <p:clrMapOvr>
    <a:masterClrMapping/>
  </p:clrMapOvr>
  <p:transition spd="med" advTm="2372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B2F24-D840-3E74-E093-10FE3829C91B}"/>
              </a:ext>
            </a:extLst>
          </p:cNvPr>
          <p:cNvPicPr>
            <a:picLocks noChangeAspect="1"/>
          </p:cNvPicPr>
          <p:nvPr/>
        </p:nvPicPr>
        <p:blipFill>
          <a:blip r:embed="rId5"/>
          <a:stretch>
            <a:fillRect/>
          </a:stretch>
        </p:blipFill>
        <p:spPr>
          <a:xfrm>
            <a:off x="0" y="-3974"/>
            <a:ext cx="9144000" cy="6864220"/>
          </a:xfrm>
          <a:prstGeom prst="rect">
            <a:avLst/>
          </a:prstGeom>
        </p:spPr>
      </p:pic>
      <p:sp>
        <p:nvSpPr>
          <p:cNvPr id="4" name="TextBox 3">
            <a:extLst>
              <a:ext uri="{FF2B5EF4-FFF2-40B4-BE49-F238E27FC236}">
                <a16:creationId xmlns:a16="http://schemas.microsoft.com/office/drawing/2014/main" id="{D96E4FC6-8978-FA8A-8BD6-7C42C09F1CB2}"/>
              </a:ext>
            </a:extLst>
          </p:cNvPr>
          <p:cNvSpPr txBox="1"/>
          <p:nvPr/>
        </p:nvSpPr>
        <p:spPr>
          <a:xfrm>
            <a:off x="2307363" y="1085552"/>
            <a:ext cx="6640084" cy="523220"/>
          </a:xfrm>
          <a:prstGeom prst="rect">
            <a:avLst/>
          </a:prstGeom>
          <a:noFill/>
        </p:spPr>
        <p:txBody>
          <a:bodyPr wrap="square" lIns="0" tIns="0" rIns="0" bIns="0" rtlCol="0">
            <a:noAutofit/>
          </a:bodyPr>
          <a:lstStyle/>
          <a:p>
            <a:r>
              <a:rPr lang="en-US" sz="4400" b="1" dirty="0">
                <a:solidFill>
                  <a:schemeClr val="bg1"/>
                </a:solidFill>
              </a:rPr>
              <a:t>Purpose of the Program</a:t>
            </a:r>
          </a:p>
        </p:txBody>
      </p:sp>
      <p:sp>
        <p:nvSpPr>
          <p:cNvPr id="6" name="TextBox 5">
            <a:extLst>
              <a:ext uri="{FF2B5EF4-FFF2-40B4-BE49-F238E27FC236}">
                <a16:creationId xmlns:a16="http://schemas.microsoft.com/office/drawing/2014/main" id="{902799D4-E287-A886-AEF6-A8D4DB08139D}"/>
              </a:ext>
            </a:extLst>
          </p:cNvPr>
          <p:cNvSpPr txBox="1"/>
          <p:nvPr/>
        </p:nvSpPr>
        <p:spPr>
          <a:xfrm>
            <a:off x="2307364" y="2219218"/>
            <a:ext cx="6640083" cy="4647248"/>
          </a:xfrm>
          <a:prstGeom prst="rect">
            <a:avLst/>
          </a:prstGeom>
          <a:noFill/>
        </p:spPr>
        <p:txBody>
          <a:bodyPr wrap="square" lIns="0" tIns="0" rIns="0" bIns="0" rtlCol="0">
            <a:noAutofit/>
          </a:bodyPr>
          <a:lstStyle/>
          <a:p>
            <a:pPr defTabSz="182880">
              <a:lnSpc>
                <a:spcPct val="95000"/>
              </a:lnSpc>
              <a:spcAft>
                <a:spcPts val="1600"/>
              </a:spcAft>
            </a:pPr>
            <a: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t>RESEA is a federally-funded program that helps people get back to work by providing specialized services to individuals who may have difficulty finding a job. </a:t>
            </a:r>
          </a:p>
          <a:p>
            <a:pPr marL="409575" indent="-400050" defTabSz="182880">
              <a:lnSpc>
                <a:spcPct val="95000"/>
              </a:lnSpc>
              <a:spcAft>
                <a:spcPts val="1600"/>
              </a:spcAft>
            </a:pPr>
            <a:r>
              <a:rPr lang="en-US" sz="2400" dirty="0">
                <a:solidFill>
                  <a:srgbClr val="C83200"/>
                </a:solidFill>
              </a:rPr>
              <a:t>▶︎ </a:t>
            </a:r>
            <a:r>
              <a:rPr lang="en-US" sz="2400" dirty="0">
                <a:solidFill>
                  <a:srgbClr val="006782"/>
                </a:solidFill>
                <a:latin typeface="Wingdings" pitchFamily="2" charset="2"/>
              </a:rPr>
              <a:t>	</a:t>
            </a:r>
            <a: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t>We want to support you in getting a job </a:t>
            </a:r>
            <a:b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t>more quickly.</a:t>
            </a:r>
          </a:p>
          <a:p>
            <a:pPr marL="409575" indent="-400050" defTabSz="182880">
              <a:lnSpc>
                <a:spcPct val="95000"/>
              </a:lnSpc>
              <a:spcAft>
                <a:spcPts val="1600"/>
              </a:spcAft>
            </a:pPr>
            <a:r>
              <a:rPr lang="en-US" sz="2400" dirty="0">
                <a:solidFill>
                  <a:srgbClr val="C83200"/>
                </a:solidFill>
              </a:rPr>
              <a:t>▶︎ </a:t>
            </a:r>
            <a:r>
              <a:rPr lang="en-US" sz="2400" dirty="0">
                <a:solidFill>
                  <a:srgbClr val="006782"/>
                </a:solidFill>
                <a:latin typeface="Wingdings" pitchFamily="2" charset="2"/>
              </a:rPr>
              <a:t>	</a:t>
            </a:r>
            <a: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t>We want to ensure you connect to the best job with the best wages.</a:t>
            </a:r>
          </a:p>
          <a:p>
            <a:pPr marL="409575" indent="-400050" defTabSz="182880">
              <a:lnSpc>
                <a:spcPct val="95000"/>
              </a:lnSpc>
              <a:spcAft>
                <a:spcPts val="1600"/>
              </a:spcAft>
            </a:pPr>
            <a:r>
              <a:rPr lang="en-US" sz="2400" dirty="0">
                <a:solidFill>
                  <a:srgbClr val="C83200"/>
                </a:solidFill>
              </a:rPr>
              <a:t>▶︎ </a:t>
            </a:r>
            <a:r>
              <a:rPr lang="en-US" sz="2400" dirty="0">
                <a:solidFill>
                  <a:srgbClr val="006782"/>
                </a:solidFill>
                <a:latin typeface="Wingdings" pitchFamily="2" charset="2"/>
              </a:rPr>
              <a:t>	</a:t>
            </a:r>
            <a: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t>We want to make sure you continue to receive your UI benefits while searching </a:t>
            </a:r>
            <a:b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br>
            <a:r>
              <a:rPr lang="en-US" sz="2400" b="1" dirty="0">
                <a:solidFill>
                  <a:schemeClr val="bg1"/>
                </a:solidFill>
                <a:latin typeface="Arial" panose="020B0604020202020204" pitchFamily="34" charset="0"/>
                <a:ea typeface="Roboto Medium" panose="02000000000000000000" pitchFamily="2" charset="0"/>
                <a:cs typeface="Arial" panose="020B0604020202020204" pitchFamily="34" charset="0"/>
              </a:rPr>
              <a:t>for employment.</a:t>
            </a:r>
          </a:p>
        </p:txBody>
      </p:sp>
      <p:pic>
        <p:nvPicPr>
          <p:cNvPr id="12" name="Audio 11">
            <a:hlinkClick r:id="" action="ppaction://media"/>
            <a:extLst>
              <a:ext uri="{FF2B5EF4-FFF2-40B4-BE49-F238E27FC236}">
                <a16:creationId xmlns:a16="http://schemas.microsoft.com/office/drawing/2014/main" id="{376F379F-B7C0-701D-DDAF-680BD307BF09}"/>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35322" t="-28036" r="-12989" b="-38146"/>
          <a:stretch/>
        </p:blipFill>
        <p:spPr>
          <a:xfrm>
            <a:off x="8322912" y="6056569"/>
            <a:ext cx="722812" cy="809897"/>
          </a:xfrm>
          <a:prstGeom prst="rect">
            <a:avLst/>
          </a:prstGeom>
        </p:spPr>
      </p:pic>
    </p:spTree>
    <p:extLst>
      <p:ext uri="{BB962C8B-B14F-4D97-AF65-F5344CB8AC3E}">
        <p14:creationId xmlns:p14="http://schemas.microsoft.com/office/powerpoint/2010/main" val="4285166240"/>
      </p:ext>
    </p:extLst>
  </p:cSld>
  <p:clrMapOvr>
    <a:masterClrMapping/>
  </p:clrMapOvr>
  <p:transition spd="med" advTm="2388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1AFB03-3B67-222D-E0CF-98007F04B20F}"/>
              </a:ext>
            </a:extLst>
          </p:cNvPr>
          <p:cNvPicPr>
            <a:picLocks noChangeAspect="1"/>
          </p:cNvPicPr>
          <p:nvPr/>
        </p:nvPicPr>
        <p:blipFill>
          <a:blip r:embed="rId7"/>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5CC99027-D808-3883-BB0C-587AA09082F3}"/>
              </a:ext>
            </a:extLst>
          </p:cNvPr>
          <p:cNvSpPr txBox="1"/>
          <p:nvPr/>
        </p:nvSpPr>
        <p:spPr>
          <a:xfrm>
            <a:off x="2307363" y="2705987"/>
            <a:ext cx="6744170" cy="3793090"/>
          </a:xfrm>
          <a:prstGeom prst="rect">
            <a:avLst/>
          </a:prstGeom>
          <a:noFill/>
        </p:spPr>
        <p:txBody>
          <a:bodyPr wrap="square" lIns="0" tIns="0" rIns="0" bIns="0" rtlCol="0">
            <a:noAutofit/>
          </a:bodyPr>
          <a:lstStyle/>
          <a:p>
            <a:pPr marL="460375" indent="-450850" defTabSz="182880">
              <a:lnSpc>
                <a:spcPct val="95000"/>
              </a:lnSpc>
              <a:spcAft>
                <a:spcPts val="2400"/>
              </a:spcAft>
            </a:pPr>
            <a:r>
              <a:rPr lang="en-US" sz="2800" dirty="0">
                <a:solidFill>
                  <a:srgbClr val="C83200"/>
                </a:solidFill>
              </a:rPr>
              <a:t>▶︎ </a:t>
            </a:r>
            <a:r>
              <a:rPr lang="en-US" sz="2800" dirty="0"/>
              <a:t>	</a:t>
            </a: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Failure to meet all efforts requirements could result in an overpayment or disqualification</a:t>
            </a:r>
            <a:b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of benefits!</a:t>
            </a:r>
          </a:p>
          <a:p>
            <a:pPr marL="460375" indent="-450850" defTabSz="182880">
              <a:lnSpc>
                <a:spcPct val="95000"/>
              </a:lnSpc>
              <a:spcAft>
                <a:spcPts val="1200"/>
              </a:spcAft>
            </a:pPr>
            <a:r>
              <a:rPr lang="en-US" sz="2800" dirty="0">
                <a:solidFill>
                  <a:srgbClr val="C83200"/>
                </a:solidFill>
              </a:rPr>
              <a:t>▶︎</a:t>
            </a:r>
            <a:r>
              <a:rPr lang="en-US" sz="2800" dirty="0"/>
              <a:t>	</a:t>
            </a: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Your efforts are subject to verification and could be verified even after you’ve returned to work if selected</a:t>
            </a:r>
            <a:b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700" b="1" dirty="0">
                <a:solidFill>
                  <a:srgbClr val="131830"/>
                </a:solidFill>
                <a:latin typeface="Arial" panose="020B0604020202020204" pitchFamily="34" charset="0"/>
                <a:ea typeface="Roboto Medium" panose="02000000000000000000" pitchFamily="2" charset="0"/>
                <a:cs typeface="Arial" panose="020B0604020202020204" pitchFamily="34" charset="0"/>
              </a:rPr>
              <a:t>for audit.</a:t>
            </a:r>
          </a:p>
        </p:txBody>
      </p:sp>
      <p:sp>
        <p:nvSpPr>
          <p:cNvPr id="10" name="TextBox 9">
            <a:extLst>
              <a:ext uri="{FF2B5EF4-FFF2-40B4-BE49-F238E27FC236}">
                <a16:creationId xmlns:a16="http://schemas.microsoft.com/office/drawing/2014/main" id="{EC386DBD-62FA-09CD-FDC1-42700485B354}"/>
              </a:ext>
            </a:extLst>
          </p:cNvPr>
          <p:cNvSpPr txBox="1"/>
          <p:nvPr/>
        </p:nvSpPr>
        <p:spPr>
          <a:xfrm>
            <a:off x="2307363" y="1095826"/>
            <a:ext cx="5982134" cy="523220"/>
          </a:xfrm>
          <a:prstGeom prst="rect">
            <a:avLst/>
          </a:prstGeom>
          <a:noFill/>
        </p:spPr>
        <p:txBody>
          <a:bodyPr wrap="square" lIns="0" tIns="0" rIns="0" bIns="0" rtlCol="0">
            <a:noAutofit/>
          </a:bodyPr>
          <a:lstStyle/>
          <a:p>
            <a:r>
              <a:rPr lang="en-US" sz="4400" b="1" dirty="0">
                <a:solidFill>
                  <a:schemeClr val="bg1"/>
                </a:solidFill>
              </a:rPr>
              <a:t>Additional Information </a:t>
            </a:r>
          </a:p>
        </p:txBody>
      </p:sp>
      <p:sp>
        <p:nvSpPr>
          <p:cNvPr id="4" name="Rectangle 3">
            <a:extLst>
              <a:ext uri="{FF2B5EF4-FFF2-40B4-BE49-F238E27FC236}">
                <a16:creationId xmlns:a16="http://schemas.microsoft.com/office/drawing/2014/main" id="{46FF2618-723B-49D0-A20F-F2741146548D}"/>
              </a:ext>
            </a:extLst>
          </p:cNvPr>
          <p:cNvSpPr/>
          <p:nvPr>
            <p:custDataLst>
              <p:tags r:id="rId1"/>
            </p:custDataLst>
          </p:nvPr>
        </p:nvSpPr>
        <p:spPr>
          <a:xfrm>
            <a:off x="1846905" y="1299612"/>
            <a:ext cx="4572000" cy="369332"/>
          </a:xfrm>
          <a:prstGeom prst="rect">
            <a:avLst/>
          </a:prstGeom>
        </p:spPr>
        <p:txBody>
          <a:bodyPr>
            <a:spAutoFit/>
          </a:bodyPr>
          <a:lstStyle/>
          <a:p>
            <a:endParaRPr lang="en-US" dirty="0"/>
          </a:p>
        </p:txBody>
      </p:sp>
      <p:sp>
        <p:nvSpPr>
          <p:cNvPr id="6" name="Rectangle 5">
            <a:extLst>
              <a:ext uri="{FF2B5EF4-FFF2-40B4-BE49-F238E27FC236}">
                <a16:creationId xmlns:a16="http://schemas.microsoft.com/office/drawing/2014/main" id="{160D4158-102C-4F59-B504-2DB8FB39FA50}"/>
              </a:ext>
            </a:extLst>
          </p:cNvPr>
          <p:cNvSpPr/>
          <p:nvPr>
            <p:custDataLst>
              <p:tags r:id="rId2"/>
            </p:custDataLst>
          </p:nvPr>
        </p:nvSpPr>
        <p:spPr>
          <a:xfrm>
            <a:off x="565266" y="491087"/>
            <a:ext cx="7414952" cy="646331"/>
          </a:xfrm>
          <a:prstGeom prst="rect">
            <a:avLst/>
          </a:prstGeom>
        </p:spPr>
        <p:txBody>
          <a:bodyPr wrap="square">
            <a:spAutoFit/>
          </a:bodyPr>
          <a:lstStyle/>
          <a:p>
            <a:endParaRPr lang="en-US" sz="3600" dirty="0"/>
          </a:p>
        </p:txBody>
      </p:sp>
      <p:pic>
        <p:nvPicPr>
          <p:cNvPr id="9" name="Audio 8">
            <a:hlinkClick r:id="" action="ppaction://media"/>
            <a:extLst>
              <a:ext uri="{FF2B5EF4-FFF2-40B4-BE49-F238E27FC236}">
                <a16:creationId xmlns:a16="http://schemas.microsoft.com/office/drawing/2014/main" id="{D781DB5B-F16B-4457-DAAB-7C5F2F61F22A}"/>
              </a:ext>
            </a:extLst>
          </p:cNvPr>
          <p:cNvPicPr>
            <a:picLocks noChangeAspect="1"/>
          </p:cNvPicPr>
          <p:nvPr>
            <a:audioFile r:link="rId4"/>
            <p:extLst>
              <p:ext uri="{DAA4B4D4-6D71-4841-9C94-3DE7FCFB9230}">
                <p14:media xmlns:p14="http://schemas.microsoft.com/office/powerpoint/2010/main" r:embed="rId3"/>
              </p:ext>
            </p:extLst>
          </p:nvPr>
        </p:nvPicPr>
        <p:blipFill rotWithShape="1">
          <a:blip r:embed="rId8"/>
          <a:srcRect l="-53193" t="-42926" r="-34431" b="-32784"/>
          <a:stretch/>
        </p:blipFill>
        <p:spPr>
          <a:xfrm>
            <a:off x="8229599" y="6001660"/>
            <a:ext cx="914401" cy="856340"/>
          </a:xfrm>
          <a:prstGeom prst="rect">
            <a:avLst/>
          </a:prstGeom>
        </p:spPr>
      </p:pic>
    </p:spTree>
    <p:extLst>
      <p:ext uri="{BB962C8B-B14F-4D97-AF65-F5344CB8AC3E}">
        <p14:creationId xmlns:p14="http://schemas.microsoft.com/office/powerpoint/2010/main" val="4154144335"/>
      </p:ext>
    </p:extLst>
  </p:cSld>
  <p:clrMapOvr>
    <a:masterClrMapping/>
  </p:clrMapOvr>
  <p:transition spd="med" advTm="1537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59C6BF-03FD-9424-6A69-6CA50B43DC0A}"/>
              </a:ext>
            </a:extLst>
          </p:cNvPr>
          <p:cNvSpPr/>
          <p:nvPr/>
        </p:nvSpPr>
        <p:spPr>
          <a:xfrm>
            <a:off x="0" y="1463040"/>
            <a:ext cx="9144000" cy="539496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94CF52-02C6-1D5C-7FC8-486120296FF1}"/>
              </a:ext>
            </a:extLst>
          </p:cNvPr>
          <p:cNvPicPr>
            <a:picLocks noChangeAspect="1"/>
          </p:cNvPicPr>
          <p:nvPr/>
        </p:nvPicPr>
        <p:blipFill rotWithShape="1">
          <a:blip r:embed="rId5"/>
          <a:srcRect t="5233" b="71282"/>
          <a:stretch/>
        </p:blipFill>
        <p:spPr>
          <a:xfrm>
            <a:off x="0" y="1010"/>
            <a:ext cx="9144000" cy="1610555"/>
          </a:xfrm>
          <a:prstGeom prst="rect">
            <a:avLst/>
          </a:prstGeom>
        </p:spPr>
      </p:pic>
      <p:sp>
        <p:nvSpPr>
          <p:cNvPr id="8" name="TextBox 7">
            <a:extLst>
              <a:ext uri="{FF2B5EF4-FFF2-40B4-BE49-F238E27FC236}">
                <a16:creationId xmlns:a16="http://schemas.microsoft.com/office/drawing/2014/main" id="{7F8AD607-0DA9-D51F-7078-5A3135747406}"/>
              </a:ext>
            </a:extLst>
          </p:cNvPr>
          <p:cNvSpPr txBox="1"/>
          <p:nvPr/>
        </p:nvSpPr>
        <p:spPr>
          <a:xfrm>
            <a:off x="465513" y="1839165"/>
            <a:ext cx="8527761" cy="4791235"/>
          </a:xfrm>
          <a:prstGeom prst="rect">
            <a:avLst/>
          </a:prstGeom>
          <a:noFill/>
        </p:spPr>
        <p:txBody>
          <a:bodyPr wrap="square" lIns="0" tIns="0" rIns="0" bIns="0" rtlCol="0">
            <a:noAutofit/>
          </a:bodyPr>
          <a:lstStyle/>
          <a:p>
            <a:pPr marL="290513" indent="-290513">
              <a:lnSpc>
                <a:spcPct val="95000"/>
              </a:lnSpc>
              <a:spcAft>
                <a:spcPts val="800"/>
              </a:spcAft>
              <a:buFont typeface="+mj-lt"/>
              <a:buAutoNum type="arabicPeriod"/>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A Career Coach will call to schedule your initial RESEA phone interview.</a:t>
            </a:r>
          </a:p>
          <a:p>
            <a:pPr marL="290513" indent="-290513">
              <a:lnSpc>
                <a:spcPct val="95000"/>
              </a:lnSpc>
              <a:spcAft>
                <a:spcPts val="800"/>
              </a:spcAft>
              <a:buFont typeface="+mj-lt"/>
              <a:buAutoNum type="arabicPeriod"/>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You will be reminded of the importance of completing the required forms and submitting a current resumé to your Career Coach before your initial RESEA virtual interview.</a:t>
            </a:r>
          </a:p>
          <a:p>
            <a:pPr marL="290513" indent="-290513">
              <a:lnSpc>
                <a:spcPct val="95000"/>
              </a:lnSpc>
              <a:spcAft>
                <a:spcPts val="800"/>
              </a:spcAft>
              <a:buFont typeface="+mj-lt"/>
              <a:buAutoNum type="arabicPeriod"/>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During your interview, based on an assessment of your employment history, education, skills, and credentials, your Career Coach will: </a:t>
            </a:r>
          </a:p>
          <a:p>
            <a:pPr marL="742950" lvl="1" indent="-285750">
              <a:lnSpc>
                <a:spcPct val="95000"/>
              </a:lnSpc>
              <a:spcAft>
                <a:spcPts val="800"/>
              </a:spcAft>
              <a:buClr>
                <a:srgbClr val="C83200"/>
              </a:buClr>
              <a:buFont typeface="Wingdings" panose="05000000000000000000" pitchFamily="2" charset="2"/>
              <a:buChar char="ü"/>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Provide an overview of available services and NJ labor </a:t>
            </a:r>
            <a:b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market information. </a:t>
            </a:r>
          </a:p>
          <a:p>
            <a:pPr marL="742950" lvl="1" indent="-285750">
              <a:lnSpc>
                <a:spcPct val="95000"/>
              </a:lnSpc>
              <a:spcAft>
                <a:spcPts val="800"/>
              </a:spcAft>
              <a:buClr>
                <a:srgbClr val="C83200"/>
              </a:buClr>
              <a:buFont typeface="Wingdings" panose="05000000000000000000" pitchFamily="2" charset="2"/>
              <a:buChar char="ü"/>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Critique your resumé and provide help with updating it.</a:t>
            </a:r>
          </a:p>
          <a:p>
            <a:pPr marL="742950" lvl="1" indent="-285750">
              <a:lnSpc>
                <a:spcPct val="95000"/>
              </a:lnSpc>
              <a:spcAft>
                <a:spcPts val="800"/>
              </a:spcAft>
              <a:buClr>
                <a:srgbClr val="C83200"/>
              </a:buClr>
              <a:buFont typeface="Wingdings" panose="05000000000000000000" pitchFamily="2" charset="2"/>
              <a:buChar char="ü"/>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Go over real-time job leads and discuss methods for you to track down other job leads, and</a:t>
            </a:r>
          </a:p>
          <a:p>
            <a:pPr marL="742950" lvl="1" indent="-285750">
              <a:lnSpc>
                <a:spcPct val="95000"/>
              </a:lnSpc>
              <a:spcAft>
                <a:spcPts val="800"/>
              </a:spcAft>
              <a:buClr>
                <a:srgbClr val="C83200"/>
              </a:buClr>
              <a:buFont typeface="Wingdings" panose="05000000000000000000" pitchFamily="2" charset="2"/>
              <a:buChar char="ü"/>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Craft a customized re-employment plan with you.</a:t>
            </a:r>
          </a:p>
          <a:p>
            <a:pPr marL="342900" indent="-342900">
              <a:lnSpc>
                <a:spcPct val="95000"/>
              </a:lnSpc>
              <a:spcAft>
                <a:spcPts val="800"/>
              </a:spcAft>
              <a:buFont typeface="+mj-lt"/>
              <a:buAutoNum type="arabicPeriod"/>
            </a:pPr>
            <a:r>
              <a:rPr lang="en-US" sz="1888" b="1" dirty="0">
                <a:solidFill>
                  <a:srgbClr val="131830"/>
                </a:solidFill>
                <a:latin typeface="Arial" panose="020B0604020202020204" pitchFamily="34" charset="0"/>
                <a:ea typeface="Roboto Medium" panose="02000000000000000000" pitchFamily="2" charset="0"/>
                <a:cs typeface="Arial" panose="020B0604020202020204" pitchFamily="34" charset="0"/>
              </a:rPr>
              <a:t>Before concluding the interview, your Career Coach will schedule a follow-up appointment to check on your progress and determine if additional help is needed</a:t>
            </a:r>
            <a:r>
              <a:rPr lang="en-US" sz="1888" b="1" dirty="0">
                <a:solidFill>
                  <a:schemeClr val="bg1"/>
                </a:solidFill>
                <a:latin typeface="Arial" panose="020B0604020202020204" pitchFamily="34" charset="0"/>
                <a:ea typeface="Roboto Medium" panose="02000000000000000000" pitchFamily="2" charset="0"/>
                <a:cs typeface="Arial" panose="020B0604020202020204" pitchFamily="34" charset="0"/>
              </a:rPr>
              <a:t>.</a:t>
            </a:r>
          </a:p>
        </p:txBody>
      </p:sp>
      <p:sp>
        <p:nvSpPr>
          <p:cNvPr id="10" name="TextBox 9">
            <a:extLst>
              <a:ext uri="{FF2B5EF4-FFF2-40B4-BE49-F238E27FC236}">
                <a16:creationId xmlns:a16="http://schemas.microsoft.com/office/drawing/2014/main" id="{28C1CD07-45F1-4C86-BC56-17F770582317}"/>
              </a:ext>
            </a:extLst>
          </p:cNvPr>
          <p:cNvSpPr txBox="1"/>
          <p:nvPr/>
        </p:nvSpPr>
        <p:spPr>
          <a:xfrm>
            <a:off x="465512" y="723482"/>
            <a:ext cx="8678487" cy="984361"/>
          </a:xfrm>
          <a:prstGeom prst="rect">
            <a:avLst/>
          </a:prstGeom>
          <a:noFill/>
        </p:spPr>
        <p:txBody>
          <a:bodyPr wrap="square" lIns="0" tIns="0" rIns="0" bIns="0" rtlCol="0">
            <a:noAutofit/>
          </a:bodyPr>
          <a:lstStyle/>
          <a:p>
            <a:r>
              <a:rPr lang="en-US" sz="4400" b="1" dirty="0">
                <a:solidFill>
                  <a:schemeClr val="bg1"/>
                </a:solidFill>
              </a:rPr>
              <a:t>What Happens Next?</a:t>
            </a:r>
          </a:p>
        </p:txBody>
      </p:sp>
      <p:pic>
        <p:nvPicPr>
          <p:cNvPr id="9" name="Audio 8">
            <a:hlinkClick r:id="" action="ppaction://media"/>
            <a:extLst>
              <a:ext uri="{FF2B5EF4-FFF2-40B4-BE49-F238E27FC236}">
                <a16:creationId xmlns:a16="http://schemas.microsoft.com/office/drawing/2014/main" id="{6B632810-00FD-BFF1-769E-E8126C5C7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80804296"/>
      </p:ext>
    </p:extLst>
  </p:cSld>
  <p:clrMapOvr>
    <a:masterClrMapping/>
  </p:clrMapOvr>
  <p:transition spd="med" advTm="4772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325ADD-220F-C0BD-871B-4CF53E2DE84F}"/>
              </a:ext>
            </a:extLst>
          </p:cNvPr>
          <p:cNvSpPr/>
          <p:nvPr/>
        </p:nvSpPr>
        <p:spPr>
          <a:xfrm>
            <a:off x="0" y="1463040"/>
            <a:ext cx="9144000" cy="539496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65C927-5652-5B17-0995-C9317F37D3E2}"/>
              </a:ext>
            </a:extLst>
          </p:cNvPr>
          <p:cNvSpPr/>
          <p:nvPr/>
        </p:nvSpPr>
        <p:spPr>
          <a:xfrm>
            <a:off x="5225143" y="1610556"/>
            <a:ext cx="3918857" cy="5250742"/>
          </a:xfrm>
          <a:prstGeom prst="rect">
            <a:avLst/>
          </a:prstGeom>
          <a:solidFill>
            <a:srgbClr val="FA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6" name="Rectangle 5">
            <a:extLst>
              <a:ext uri="{FF2B5EF4-FFF2-40B4-BE49-F238E27FC236}">
                <a16:creationId xmlns:a16="http://schemas.microsoft.com/office/drawing/2014/main" id="{B2033A95-9260-7C54-64CD-020DB31C616E}"/>
              </a:ext>
            </a:extLst>
          </p:cNvPr>
          <p:cNvSpPr/>
          <p:nvPr/>
        </p:nvSpPr>
        <p:spPr>
          <a:xfrm>
            <a:off x="0" y="1610556"/>
            <a:ext cx="5141167" cy="5250742"/>
          </a:xfrm>
          <a:prstGeom prst="rect">
            <a:avLst/>
          </a:prstGeom>
          <a:solidFill>
            <a:srgbClr val="FAF9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7" name="TextBox 6">
            <a:extLst>
              <a:ext uri="{FF2B5EF4-FFF2-40B4-BE49-F238E27FC236}">
                <a16:creationId xmlns:a16="http://schemas.microsoft.com/office/drawing/2014/main" id="{D9E37001-1D05-C8EE-1150-95345413ED51}"/>
              </a:ext>
            </a:extLst>
          </p:cNvPr>
          <p:cNvSpPr txBox="1"/>
          <p:nvPr/>
        </p:nvSpPr>
        <p:spPr>
          <a:xfrm>
            <a:off x="381057" y="1821060"/>
            <a:ext cx="4638813" cy="4502326"/>
          </a:xfrm>
          <a:prstGeom prst="rect">
            <a:avLst/>
          </a:prstGeom>
          <a:noFill/>
        </p:spPr>
        <p:txBody>
          <a:bodyPr wrap="square" lIns="0" tIns="0" rIns="0" bIns="0" rtlCol="0">
            <a:noAutofit/>
          </a:bodyPr>
          <a:lstStyle/>
          <a:p>
            <a:pPr marL="7938">
              <a:lnSpc>
                <a:spcPct val="95000"/>
              </a:lnSpc>
              <a:spcAft>
                <a:spcPts val="1200"/>
              </a:spcAft>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During your first session, your counselor and you will discuss:</a:t>
            </a:r>
          </a:p>
          <a:p>
            <a:pPr marL="342900" indent="-342900">
              <a:lnSpc>
                <a:spcPct val="95000"/>
              </a:lnSpc>
              <a:spcAft>
                <a:spcPts val="1200"/>
              </a:spcAft>
              <a:buClr>
                <a:srgbClr val="C83200"/>
              </a:buClr>
              <a:buFont typeface="Wingdings" panose="05000000000000000000" pitchFamily="2" charset="2"/>
              <a:buChar char="ü"/>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Services/training to help you return to work sooner.</a:t>
            </a:r>
          </a:p>
          <a:p>
            <a:pPr marL="342900" indent="-342900">
              <a:lnSpc>
                <a:spcPct val="95000"/>
              </a:lnSpc>
              <a:spcAft>
                <a:spcPts val="1200"/>
              </a:spcAft>
              <a:buClr>
                <a:srgbClr val="C83200"/>
              </a:buClr>
              <a:buFont typeface="Wingdings" panose="05000000000000000000" pitchFamily="2" charset="2"/>
              <a:buChar char="ü"/>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Unemployment Insurance Eligibility - Verify that you are compliant with your rights and responsibilities as a recipient of Unemployment Compensation.  </a:t>
            </a:r>
          </a:p>
          <a:p>
            <a:pPr marL="342900" indent="-342900">
              <a:lnSpc>
                <a:spcPct val="95000"/>
              </a:lnSpc>
              <a:spcAft>
                <a:spcPts val="1200"/>
              </a:spcAft>
              <a:buClr>
                <a:srgbClr val="C83200"/>
              </a:buClr>
              <a:buFont typeface="Wingdings" panose="05000000000000000000" pitchFamily="2" charset="2"/>
              <a:buChar char="ü"/>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Collaborate and determine what service(s) will be beneficial to your job search.</a:t>
            </a:r>
          </a:p>
          <a:p>
            <a:pPr marL="342900" indent="-342900">
              <a:lnSpc>
                <a:spcPct val="95000"/>
              </a:lnSpc>
              <a:spcAft>
                <a:spcPts val="600"/>
              </a:spcAft>
              <a:buClr>
                <a:srgbClr val="C83200"/>
              </a:buClr>
              <a:buFont typeface="Wingdings" panose="05000000000000000000" pitchFamily="2" charset="2"/>
              <a:buChar char="ü"/>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Schedule mandatory service(s). </a:t>
            </a:r>
          </a:p>
          <a:p>
            <a:pPr algn="ctr"/>
            <a:endParaRPr lang="en-US" sz="2000" dirty="0"/>
          </a:p>
        </p:txBody>
      </p:sp>
      <p:sp>
        <p:nvSpPr>
          <p:cNvPr id="10" name="TextBox 9">
            <a:extLst>
              <a:ext uri="{FF2B5EF4-FFF2-40B4-BE49-F238E27FC236}">
                <a16:creationId xmlns:a16="http://schemas.microsoft.com/office/drawing/2014/main" id="{D1F5284F-195A-8C34-E067-35915D0A695D}"/>
              </a:ext>
            </a:extLst>
          </p:cNvPr>
          <p:cNvSpPr txBox="1"/>
          <p:nvPr/>
        </p:nvSpPr>
        <p:spPr>
          <a:xfrm>
            <a:off x="5496596" y="1821060"/>
            <a:ext cx="3615645" cy="4502326"/>
          </a:xfrm>
          <a:prstGeom prst="rect">
            <a:avLst/>
          </a:prstGeom>
          <a:noFill/>
        </p:spPr>
        <p:txBody>
          <a:bodyPr wrap="square" lIns="0" tIns="0" rIns="0" bIns="0" rtlCol="0">
            <a:noAutofit/>
          </a:bodyPr>
          <a:lstStyle/>
          <a:p>
            <a:pPr>
              <a:spcAft>
                <a:spcPts val="1200"/>
              </a:spcAft>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Before the virtual meeting, you must complete the following forms: </a:t>
            </a:r>
          </a:p>
          <a:p>
            <a:pPr marL="342900" indent="-342900">
              <a:lnSpc>
                <a:spcPct val="95000"/>
              </a:lnSpc>
              <a:spcAft>
                <a:spcPts val="1200"/>
              </a:spcAft>
              <a:buClr>
                <a:srgbClr val="C83200"/>
              </a:buClr>
              <a:buFont typeface="Wingdings" panose="05000000000000000000" pitchFamily="2" charset="2"/>
              <a:buChar char="ü"/>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UI Eligibility Questionnaire </a:t>
            </a:r>
          </a:p>
          <a:p>
            <a:pPr marL="342900" indent="-342900">
              <a:lnSpc>
                <a:spcPct val="95000"/>
              </a:lnSpc>
              <a:spcAft>
                <a:spcPts val="1200"/>
              </a:spcAft>
              <a:buClr>
                <a:srgbClr val="C83200"/>
              </a:buClr>
              <a:buFont typeface="Wingdings" panose="05000000000000000000" pitchFamily="2" charset="2"/>
              <a:buChar char="ü"/>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UI Work Search Record</a:t>
            </a:r>
          </a:p>
          <a:p>
            <a:pPr marL="342900" indent="-342900">
              <a:lnSpc>
                <a:spcPct val="95000"/>
              </a:lnSpc>
              <a:spcAft>
                <a:spcPts val="600"/>
              </a:spcAft>
              <a:buClr>
                <a:srgbClr val="C83200"/>
              </a:buClr>
              <a:buFont typeface="Wingdings" panose="05000000000000000000" pitchFamily="2" charset="2"/>
              <a:buChar char="ü"/>
            </a:pPr>
            <a:r>
              <a:rPr lang="en-US" sz="2200" b="1" dirty="0">
                <a:solidFill>
                  <a:srgbClr val="131830"/>
                </a:solidFill>
                <a:latin typeface="Arial" panose="020B0604020202020204" pitchFamily="34" charset="0"/>
                <a:ea typeface="Roboto Medium" panose="02000000000000000000" pitchFamily="2" charset="0"/>
                <a:cs typeface="Arial" panose="020B0604020202020204" pitchFamily="34" charset="0"/>
              </a:rPr>
              <a:t>Equal Employment Opportunity is the Law Acknowledgment form</a:t>
            </a:r>
          </a:p>
        </p:txBody>
      </p:sp>
      <p:pic>
        <p:nvPicPr>
          <p:cNvPr id="11" name="Picture 10">
            <a:extLst>
              <a:ext uri="{FF2B5EF4-FFF2-40B4-BE49-F238E27FC236}">
                <a16:creationId xmlns:a16="http://schemas.microsoft.com/office/drawing/2014/main" id="{13AF7382-90F0-4045-38BC-0039426DE6BE}"/>
              </a:ext>
            </a:extLst>
          </p:cNvPr>
          <p:cNvPicPr>
            <a:picLocks noChangeAspect="1"/>
          </p:cNvPicPr>
          <p:nvPr/>
        </p:nvPicPr>
        <p:blipFill rotWithShape="1">
          <a:blip r:embed="rId5"/>
          <a:srcRect t="5233" b="71282"/>
          <a:stretch/>
        </p:blipFill>
        <p:spPr>
          <a:xfrm>
            <a:off x="0" y="0"/>
            <a:ext cx="9144000" cy="1610555"/>
          </a:xfrm>
          <a:prstGeom prst="rect">
            <a:avLst/>
          </a:prstGeom>
        </p:spPr>
      </p:pic>
      <p:sp>
        <p:nvSpPr>
          <p:cNvPr id="13" name="TextBox 12">
            <a:extLst>
              <a:ext uri="{FF2B5EF4-FFF2-40B4-BE49-F238E27FC236}">
                <a16:creationId xmlns:a16="http://schemas.microsoft.com/office/drawing/2014/main" id="{3A8A100B-0071-2FF9-CFEA-652C564FEAF2}"/>
              </a:ext>
            </a:extLst>
          </p:cNvPr>
          <p:cNvSpPr txBox="1"/>
          <p:nvPr/>
        </p:nvSpPr>
        <p:spPr>
          <a:xfrm>
            <a:off x="465512" y="723482"/>
            <a:ext cx="8678487" cy="984361"/>
          </a:xfrm>
          <a:prstGeom prst="rect">
            <a:avLst/>
          </a:prstGeom>
          <a:noFill/>
        </p:spPr>
        <p:txBody>
          <a:bodyPr wrap="square" lIns="0" tIns="0" rIns="0" bIns="0" rtlCol="0">
            <a:noAutofit/>
          </a:bodyPr>
          <a:lstStyle/>
          <a:p>
            <a:r>
              <a:rPr lang="en-US" sz="4400" b="1" dirty="0">
                <a:solidFill>
                  <a:schemeClr val="bg1"/>
                </a:solidFill>
              </a:rPr>
              <a:t>During your Virtual RESEA Meeting</a:t>
            </a:r>
          </a:p>
        </p:txBody>
      </p:sp>
      <p:pic>
        <p:nvPicPr>
          <p:cNvPr id="17" name="Audio 16">
            <a:hlinkClick r:id="" action="ppaction://media"/>
            <a:extLst>
              <a:ext uri="{FF2B5EF4-FFF2-40B4-BE49-F238E27FC236}">
                <a16:creationId xmlns:a16="http://schemas.microsoft.com/office/drawing/2014/main" id="{F348F9E2-D45A-A75F-7CD5-DBDD0B4FE1E4}"/>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srcRect l="-35325" t="-20056" r="-34432" b="-25636"/>
          <a:stretch/>
        </p:blipFill>
        <p:spPr>
          <a:xfrm>
            <a:off x="8343123" y="6134518"/>
            <a:ext cx="827314" cy="710041"/>
          </a:xfrm>
          <a:prstGeom prst="rect">
            <a:avLst/>
          </a:prstGeom>
        </p:spPr>
      </p:pic>
    </p:spTree>
    <p:extLst>
      <p:ext uri="{BB962C8B-B14F-4D97-AF65-F5344CB8AC3E}">
        <p14:creationId xmlns:p14="http://schemas.microsoft.com/office/powerpoint/2010/main" val="862044492"/>
      </p:ext>
    </p:extLst>
  </p:cSld>
  <p:clrMapOvr>
    <a:masterClrMapping/>
  </p:clrMapOvr>
  <p:transition spd="med" advTm="3454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46B7D8-485F-C10F-229C-EDFD149708EB}"/>
              </a:ext>
            </a:extLst>
          </p:cNvPr>
          <p:cNvPicPr>
            <a:picLocks noChangeAspect="1"/>
          </p:cNvPicPr>
          <p:nvPr/>
        </p:nvPicPr>
        <p:blipFill>
          <a:blip r:embed="rId7"/>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EF6C2921-D53C-C51D-8AB5-10C8E124E40D}"/>
              </a:ext>
            </a:extLst>
          </p:cNvPr>
          <p:cNvSpPr txBox="1"/>
          <p:nvPr/>
        </p:nvSpPr>
        <p:spPr>
          <a:xfrm>
            <a:off x="1025495" y="1095826"/>
            <a:ext cx="5982134" cy="523220"/>
          </a:xfrm>
          <a:prstGeom prst="rect">
            <a:avLst/>
          </a:prstGeom>
          <a:noFill/>
        </p:spPr>
        <p:txBody>
          <a:bodyPr wrap="square" lIns="0" tIns="0" rIns="0" bIns="0" rtlCol="0">
            <a:noAutofit/>
          </a:bodyPr>
          <a:lstStyle/>
          <a:p>
            <a:r>
              <a:rPr lang="en-US" sz="4400" b="1" dirty="0">
                <a:solidFill>
                  <a:schemeClr val="bg1"/>
                </a:solidFill>
              </a:rPr>
              <a:t>Additional Information </a:t>
            </a:r>
          </a:p>
        </p:txBody>
      </p:sp>
      <p:sp>
        <p:nvSpPr>
          <p:cNvPr id="13" name="TextBox 12">
            <a:extLst>
              <a:ext uri="{FF2B5EF4-FFF2-40B4-BE49-F238E27FC236}">
                <a16:creationId xmlns:a16="http://schemas.microsoft.com/office/drawing/2014/main" id="{7712636C-E95D-8BC1-F718-BF4D023246EE}"/>
              </a:ext>
            </a:extLst>
          </p:cNvPr>
          <p:cNvSpPr txBox="1"/>
          <p:nvPr/>
        </p:nvSpPr>
        <p:spPr>
          <a:xfrm>
            <a:off x="1025494" y="2847589"/>
            <a:ext cx="4493363" cy="3661608"/>
          </a:xfrm>
          <a:prstGeom prst="rect">
            <a:avLst/>
          </a:prstGeom>
          <a:noFill/>
        </p:spPr>
        <p:txBody>
          <a:bodyPr wrap="square" lIns="0" tIns="0" rIns="0" bIns="0" rtlCol="0">
            <a:noAutofit/>
          </a:bodyPr>
          <a:lstStyle/>
          <a:p>
            <a:pPr marL="7938">
              <a:lnSpc>
                <a:spcPct val="95000"/>
              </a:lnSpc>
              <a:spcAft>
                <a:spcPts val="1200"/>
              </a:spcAft>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Each week you file a claim for benefits, you must:</a:t>
            </a:r>
          </a:p>
          <a:p>
            <a:pPr marL="347663" lvl="1" indent="-339725">
              <a:lnSpc>
                <a:spcPct val="95000"/>
              </a:lnSpc>
              <a:spcAft>
                <a:spcPts val="1200"/>
              </a:spcAft>
              <a:buClr>
                <a:srgbClr val="C83200"/>
              </a:buClr>
              <a:buFont typeface="Wingdings" panose="05000000000000000000" pitchFamily="2" charset="2"/>
              <a:buChar char="ü"/>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Actively look for full-time work. </a:t>
            </a:r>
          </a:p>
          <a:p>
            <a:pPr marL="347663" lvl="1" indent="-339725">
              <a:lnSpc>
                <a:spcPct val="95000"/>
              </a:lnSpc>
              <a:spcAft>
                <a:spcPts val="1200"/>
              </a:spcAft>
              <a:buClr>
                <a:srgbClr val="C83200"/>
              </a:buClr>
              <a:buFont typeface="Wingdings" panose="05000000000000000000" pitchFamily="2" charset="2"/>
              <a:buChar char="ü"/>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Make a minimum of 3 work </a:t>
            </a:r>
            <a:b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b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search activity efforts per week. </a:t>
            </a:r>
          </a:p>
          <a:p>
            <a:pPr marL="347663" lvl="1" indent="-339725">
              <a:lnSpc>
                <a:spcPct val="95000"/>
              </a:lnSpc>
              <a:spcAft>
                <a:spcPts val="1200"/>
              </a:spcAft>
              <a:buClr>
                <a:srgbClr val="C83200"/>
              </a:buClr>
              <a:buFont typeface="Wingdings" panose="05000000000000000000" pitchFamily="2" charset="2"/>
              <a:buChar char="ü"/>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Document all efforts to find work. </a:t>
            </a:r>
          </a:p>
          <a:p>
            <a:pPr marL="347663" lvl="1" indent="-339725">
              <a:lnSpc>
                <a:spcPct val="95000"/>
              </a:lnSpc>
              <a:spcAft>
                <a:spcPts val="1200"/>
              </a:spcAft>
              <a:buClr>
                <a:srgbClr val="C83200"/>
              </a:buClr>
              <a:buFont typeface="Wingdings" panose="05000000000000000000" pitchFamily="2" charset="2"/>
              <a:buChar char="ü"/>
            </a:pPr>
            <a:r>
              <a:rPr lang="en-US" sz="2000" b="1" dirty="0">
                <a:solidFill>
                  <a:srgbClr val="131830"/>
                </a:solidFill>
                <a:latin typeface="Arial" panose="020B0604020202020204" pitchFamily="34" charset="0"/>
                <a:ea typeface="Roboto Medium" panose="02000000000000000000" pitchFamily="2" charset="0"/>
                <a:cs typeface="Arial" panose="020B0604020202020204" pitchFamily="34" charset="0"/>
              </a:rPr>
              <a:t>Be prepared to provide proof of your work search activities. </a:t>
            </a:r>
          </a:p>
        </p:txBody>
      </p:sp>
      <p:pic>
        <p:nvPicPr>
          <p:cNvPr id="14" name="Picture 2" descr="https://attachments.office.net/owa/Keisha.Jefferies%40dol.nj.gov/service.svc/s/GetAttachmentThumbnail?id=AAMkAGYzYTM1NmQ4LTI0NTctNDU4Zi1iMTMyLTA3ZjJkMTRlMTBkYgBGAAAAAADtG0dluwuyTaywAyNe658vBwAfhzPHG29wRo%2FUWlWYiEvnAAAA6FcfAAAW3J%2FmVLSDTJBwxU7t6ylFAAY9HRhHAAABEgAQAA97pQQfYSVDpFxA7humpnE%3D&amp;thumbnailType=2&amp;token=eyJhbGciOiJSUzI1NiIsImtpZCI6IkZBRDY1NDI2MkM2QUYyOTYxQUExRThDQUI3OEZGMUIyNzBFNzA3RTkiLCJ0eXAiOiJKV1QiLCJ4NXQiOiItdFpVSml4cThwWWFvZWpLdDRfeHNuRG5CLWsifQ.eyJvcmlnaW4iOiJodHRwczovL291dGxvb2sub2ZmaWNlMzY1LmNvbSIsInVjIjoiMDk4ODJiOTljZDE0NDcyNjhmYTYwMjk1ZDQ1MTkwOGIiLCJpbl9jb3JwIjoidHJ1ZSIsInNpZ25pbl9zdGF0ZSI6IltcImttc2lcIl0iLCJ2ZXIiOiJFeGNoYW5nZS5DYWxsYmFjay5WMSIsImFwcGN0eHNlbmRlciI6Ik93YURvd25sb2FkQDUwNzZjM2QxLTM4MDItNGI5Zi1iMzZhLWUwYTQxYmQ2NDJhNyIsImlzc3JpbmciOiJHQ0NNb2RlcmF0ZSIsImFwcGN0eCI6IntcIm1zZXhjaHByb3RcIjpcIm93YVwiLFwicHVpZFwiOlwiMTE1MzkwNjY2MDg3NjY4NzY3MVwiLFwic2NvcGVcIjpcIk93YURvd25sb2FkXCIsXCJvaWRcIjpcImRmNjhkY2JjLTdjM2EtNGEzZC04ZDcxLTdjMTdkMzZmOTRkY1wiLFwicHJpbWFyeXNpZFwiOlwiUy0xLTUtMjEtOTQyNDMwNzQtNDk3NTk4NzMwLTE2NzUzMDEzNDItMjEzMzI2M1wifSIsIm5iZiI6MTY1MzQwNDIyMSwiZXhwIjoxNjUzNDA0ODIxLCJpc3MiOiIwMDAwMDAwMi0wMDAwLTBmZjEtY2UwMC0wMDAwMDAwMDAwMDBANTA3NmMzZDEtMzgwMi00YjlmLWIzNmEtZTBhNDFiZDY0MmE3IiwiYXVkIjoiMDAwMDAwMDItMDAwMC0wZmYxLWNlMDAtMDAwMDAwMDAwMDAwL2F0dGFjaG1lbnRzLm9mZmljZS5uZXRANTA3NmMzZDEtMzgwMi00YjlmLWIzNmEtZTBhNDFiZDY0MmE3IiwiaGFwcCI6Im93YSJ9.FjNx8qFojJs3dq23olUrVV6BC0_S2a6TtyfJoc2cZwmeVUIqYbCRWxYL3zQ3LkEkuHGDIE0h6VSqjWpbIOURjJvo2jj65wkxGvVqhqyTDpZlay5DbdHXhXwKfgO7ozjy-FTZxZO1BJyOJ--GX-BmJ6fVbDyTpX6FCeUtbW-qEs8lepLsZEjBX-fCeOY2kDlrGmI8xrhkjuyc_NfbeBCyq4JYLsguD1j09NrIRqUsBHUftZVhR04SGq40gwZNBYtgPVh2f825hKls59CV0R2YMWwii85Wcj70eNOBaqTvsnjP4d8GphsHKG1MgYCgj_Kc_Uf-duB3uLzpJo5KZVQIVQ&amp;X-OWA-CANARY=WN-qdUM560qTSFDxp3muquBkQdyVPdoYvoC7f5MZC24sfgnFMrg4HwJ9Qp-RYieZB3Ofp2hGZ8c.&amp;owa=outlook.office365.com&amp;scriptVer=20220513004.18&amp;animation=true">
            <a:extLst>
              <a:ext uri="{FF2B5EF4-FFF2-40B4-BE49-F238E27FC236}">
                <a16:creationId xmlns:a16="http://schemas.microsoft.com/office/drawing/2014/main" id="{902FAD16-3D9C-44EF-87AD-7C3C0B0D1D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935" r="2689" b="1334"/>
          <a:stretch/>
        </p:blipFill>
        <p:spPr bwMode="auto">
          <a:xfrm>
            <a:off x="5887091" y="2223563"/>
            <a:ext cx="3256909" cy="44639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Left Brace 14">
            <a:extLst>
              <a:ext uri="{FF2B5EF4-FFF2-40B4-BE49-F238E27FC236}">
                <a16:creationId xmlns:a16="http://schemas.microsoft.com/office/drawing/2014/main" id="{05E6E85D-F566-B5CA-E012-7ACBF258F252}"/>
              </a:ext>
            </a:extLst>
          </p:cNvPr>
          <p:cNvSpPr/>
          <p:nvPr/>
        </p:nvSpPr>
        <p:spPr>
          <a:xfrm>
            <a:off x="5521579" y="3473941"/>
            <a:ext cx="242122" cy="3035256"/>
          </a:xfrm>
          <a:prstGeom prst="leftBrace">
            <a:avLst/>
          </a:prstGeom>
          <a:ln w="22225">
            <a:solidFill>
              <a:srgbClr val="C832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rgbClr val="C83200"/>
              </a:solidFill>
              <a:highlight>
                <a:srgbClr val="FF0000"/>
              </a:highlight>
            </a:endParaRPr>
          </a:p>
        </p:txBody>
      </p:sp>
      <p:sp>
        <p:nvSpPr>
          <p:cNvPr id="4" name="Rectangle 3">
            <a:extLst>
              <a:ext uri="{FF2B5EF4-FFF2-40B4-BE49-F238E27FC236}">
                <a16:creationId xmlns:a16="http://schemas.microsoft.com/office/drawing/2014/main" id="{46FF2618-723B-49D0-A20F-F2741146548D}"/>
              </a:ext>
            </a:extLst>
          </p:cNvPr>
          <p:cNvSpPr/>
          <p:nvPr>
            <p:custDataLst>
              <p:tags r:id="rId1"/>
            </p:custDataLst>
          </p:nvPr>
        </p:nvSpPr>
        <p:spPr>
          <a:xfrm>
            <a:off x="1846905" y="1299612"/>
            <a:ext cx="4572000" cy="369332"/>
          </a:xfrm>
          <a:prstGeom prst="rect">
            <a:avLst/>
          </a:prstGeom>
        </p:spPr>
        <p:txBody>
          <a:bodyPr>
            <a:spAutoFit/>
          </a:bodyPr>
          <a:lstStyle/>
          <a:p>
            <a:endParaRPr lang="en-US" dirty="0"/>
          </a:p>
        </p:txBody>
      </p:sp>
      <p:sp>
        <p:nvSpPr>
          <p:cNvPr id="6" name="Rectangle 5">
            <a:extLst>
              <a:ext uri="{FF2B5EF4-FFF2-40B4-BE49-F238E27FC236}">
                <a16:creationId xmlns:a16="http://schemas.microsoft.com/office/drawing/2014/main" id="{160D4158-102C-4F59-B504-2DB8FB39FA50}"/>
              </a:ext>
            </a:extLst>
          </p:cNvPr>
          <p:cNvSpPr/>
          <p:nvPr>
            <p:custDataLst>
              <p:tags r:id="rId2"/>
            </p:custDataLst>
          </p:nvPr>
        </p:nvSpPr>
        <p:spPr>
          <a:xfrm>
            <a:off x="565266" y="491087"/>
            <a:ext cx="7414952" cy="646331"/>
          </a:xfrm>
          <a:prstGeom prst="rect">
            <a:avLst/>
          </a:prstGeom>
        </p:spPr>
        <p:txBody>
          <a:bodyPr wrap="square">
            <a:spAutoFit/>
          </a:bodyPr>
          <a:lstStyle/>
          <a:p>
            <a:endParaRPr lang="en-US" sz="3600" dirty="0"/>
          </a:p>
        </p:txBody>
      </p:sp>
      <p:pic>
        <p:nvPicPr>
          <p:cNvPr id="12" name="Audio 11">
            <a:hlinkClick r:id="" action="ppaction://media"/>
            <a:extLst>
              <a:ext uri="{FF2B5EF4-FFF2-40B4-BE49-F238E27FC236}">
                <a16:creationId xmlns:a16="http://schemas.microsoft.com/office/drawing/2014/main" id="{0DB15DA9-40AA-592A-EE27-1A264E56D92A}"/>
              </a:ext>
            </a:extLst>
          </p:cNvPr>
          <p:cNvPicPr>
            <a:picLocks noChangeAspect="1"/>
          </p:cNvPicPr>
          <p:nvPr>
            <a:audioFile r:link="rId4"/>
            <p:extLst>
              <p:ext uri="{DAA4B4D4-6D71-4841-9C94-3DE7FCFB9230}">
                <p14:media xmlns:p14="http://schemas.microsoft.com/office/powerpoint/2010/main" r:embed="rId3"/>
              </p:ext>
            </p:extLst>
          </p:nvPr>
        </p:nvPicPr>
        <p:blipFill rotWithShape="1">
          <a:blip r:embed="rId9"/>
          <a:srcRect l="-47833" t="-15527" r="-39791" b="-10354"/>
          <a:stretch/>
        </p:blipFill>
        <p:spPr>
          <a:xfrm>
            <a:off x="8232320" y="6192329"/>
            <a:ext cx="914401" cy="613495"/>
          </a:xfrm>
          <a:prstGeom prst="rect">
            <a:avLst/>
          </a:prstGeom>
        </p:spPr>
      </p:pic>
    </p:spTree>
    <p:extLst>
      <p:ext uri="{BB962C8B-B14F-4D97-AF65-F5344CB8AC3E}">
        <p14:creationId xmlns:p14="http://schemas.microsoft.com/office/powerpoint/2010/main" val="1602072697"/>
      </p:ext>
    </p:extLst>
  </p:cSld>
  <p:clrMapOvr>
    <a:masterClrMapping/>
  </p:clrMapOvr>
  <p:transition spd="med" advTm="1827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E0EA5-9946-FFC2-7BFE-C13FDBB4AD95}"/>
              </a:ext>
            </a:extLst>
          </p:cNvPr>
          <p:cNvPicPr>
            <a:picLocks noChangeAspect="1"/>
          </p:cNvPicPr>
          <p:nvPr/>
        </p:nvPicPr>
        <p:blipFill rotWithShape="1">
          <a:blip r:embed="rId6"/>
          <a:srcRect b="70859"/>
          <a:stretch/>
        </p:blipFill>
        <p:spPr>
          <a:xfrm>
            <a:off x="0" y="0"/>
            <a:ext cx="9144000" cy="1998482"/>
          </a:xfrm>
          <a:prstGeom prst="rect">
            <a:avLst/>
          </a:prstGeom>
        </p:spPr>
      </p:pic>
      <p:sp>
        <p:nvSpPr>
          <p:cNvPr id="5" name="TextBox 4">
            <a:extLst>
              <a:ext uri="{FF2B5EF4-FFF2-40B4-BE49-F238E27FC236}">
                <a16:creationId xmlns:a16="http://schemas.microsoft.com/office/drawing/2014/main" id="{43E9B2CB-2821-4166-149B-D02489FBFD94}"/>
              </a:ext>
            </a:extLst>
          </p:cNvPr>
          <p:cNvSpPr txBox="1"/>
          <p:nvPr/>
        </p:nvSpPr>
        <p:spPr>
          <a:xfrm>
            <a:off x="1025497" y="1095826"/>
            <a:ext cx="7967674" cy="761254"/>
          </a:xfrm>
          <a:prstGeom prst="rect">
            <a:avLst/>
          </a:prstGeom>
          <a:noFill/>
        </p:spPr>
        <p:txBody>
          <a:bodyPr wrap="square" lIns="0" tIns="0" rIns="0" bIns="0" rtlCol="0">
            <a:noAutofit/>
          </a:bodyPr>
          <a:lstStyle/>
          <a:p>
            <a:r>
              <a:rPr lang="en-US" sz="4400" b="1" dirty="0">
                <a:solidFill>
                  <a:schemeClr val="bg1"/>
                </a:solidFill>
              </a:rPr>
              <a:t>RESEA Offers Individualized Help</a:t>
            </a:r>
          </a:p>
        </p:txBody>
      </p:sp>
      <p:sp>
        <p:nvSpPr>
          <p:cNvPr id="6" name="TextBox 5">
            <a:extLst>
              <a:ext uri="{FF2B5EF4-FFF2-40B4-BE49-F238E27FC236}">
                <a16:creationId xmlns:a16="http://schemas.microsoft.com/office/drawing/2014/main" id="{E829B362-5CD9-D42A-1A89-462846FE3D92}"/>
              </a:ext>
            </a:extLst>
          </p:cNvPr>
          <p:cNvSpPr txBox="1"/>
          <p:nvPr/>
        </p:nvSpPr>
        <p:spPr>
          <a:xfrm>
            <a:off x="1025495" y="2096388"/>
            <a:ext cx="8088827" cy="582158"/>
          </a:xfrm>
          <a:prstGeom prst="rect">
            <a:avLst/>
          </a:prstGeom>
          <a:noFill/>
        </p:spPr>
        <p:txBody>
          <a:bodyPr wrap="square" lIns="0" tIns="0" rIns="0" bIns="0" rtlCol="0">
            <a:noAutofit/>
          </a:bodyPr>
          <a:lstStyle/>
          <a:p>
            <a:pPr defTabSz="182880">
              <a:lnSpc>
                <a:spcPct val="95000"/>
              </a:lnSpc>
              <a:spcAft>
                <a:spcPts val="1200"/>
              </a:spcAft>
            </a:pPr>
            <a:r>
              <a:rPr lang="en-US" sz="2400" b="1" dirty="0">
                <a:solidFill>
                  <a:srgbClr val="131830"/>
                </a:solidFill>
                <a:latin typeface="Arial" panose="020B0604020202020204" pitchFamily="34" charset="0"/>
                <a:ea typeface="Roboto Medium" panose="02000000000000000000" pitchFamily="2" charset="0"/>
                <a:cs typeface="Arial" panose="020B0604020202020204" pitchFamily="34" charset="0"/>
              </a:rPr>
              <a:t>What RESEA offers:</a:t>
            </a:r>
          </a:p>
        </p:txBody>
      </p:sp>
      <p:graphicFrame>
        <p:nvGraphicFramePr>
          <p:cNvPr id="4" name="Diagram 3">
            <a:extLst>
              <a:ext uri="{FF2B5EF4-FFF2-40B4-BE49-F238E27FC236}">
                <a16:creationId xmlns:a16="http://schemas.microsoft.com/office/drawing/2014/main" id="{27ADD897-2D0F-4143-846F-91B2F8713E64}"/>
              </a:ext>
            </a:extLst>
          </p:cNvPr>
          <p:cNvGraphicFramePr/>
          <p:nvPr>
            <p:custDataLst>
              <p:tags r:id="rId1"/>
            </p:custDataLst>
            <p:extLst>
              <p:ext uri="{D42A27DB-BD31-4B8C-83A1-F6EECF244321}">
                <p14:modId xmlns:p14="http://schemas.microsoft.com/office/powerpoint/2010/main" val="1542465314"/>
              </p:ext>
            </p:extLst>
          </p:nvPr>
        </p:nvGraphicFramePr>
        <p:xfrm>
          <a:off x="-644435" y="2552268"/>
          <a:ext cx="10637520" cy="40744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Graphic 8" descr="Tools">
            <a:extLst>
              <a:ext uri="{FF2B5EF4-FFF2-40B4-BE49-F238E27FC236}">
                <a16:creationId xmlns:a16="http://schemas.microsoft.com/office/drawing/2014/main" id="{B93CD74D-A722-4C29-BD65-6E425DCA9B2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98327" y="2654457"/>
            <a:ext cx="349037" cy="349037"/>
          </a:xfrm>
          <a:prstGeom prst="rect">
            <a:avLst/>
          </a:prstGeom>
        </p:spPr>
      </p:pic>
      <p:pic>
        <p:nvPicPr>
          <p:cNvPr id="13" name="Graphic 12" descr="Bar chart">
            <a:extLst>
              <a:ext uri="{FF2B5EF4-FFF2-40B4-BE49-F238E27FC236}">
                <a16:creationId xmlns:a16="http://schemas.microsoft.com/office/drawing/2014/main" id="{5BB85570-CC8E-404A-9FB0-3232FA08BCB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67114" y="3315020"/>
            <a:ext cx="446298" cy="446298"/>
          </a:xfrm>
          <a:prstGeom prst="rect">
            <a:avLst/>
          </a:prstGeom>
        </p:spPr>
      </p:pic>
      <p:pic>
        <p:nvPicPr>
          <p:cNvPr id="15" name="Graphic 14" descr="List">
            <a:extLst>
              <a:ext uri="{FF2B5EF4-FFF2-40B4-BE49-F238E27FC236}">
                <a16:creationId xmlns:a16="http://schemas.microsoft.com/office/drawing/2014/main" id="{F36FEC03-A7E3-46A9-9B13-04622F29FB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76555" y="4042820"/>
            <a:ext cx="409998" cy="409998"/>
          </a:xfrm>
          <a:prstGeom prst="rect">
            <a:avLst/>
          </a:prstGeom>
        </p:spPr>
      </p:pic>
      <p:pic>
        <p:nvPicPr>
          <p:cNvPr id="17" name="Graphic 16" descr="Magnifying glass">
            <a:extLst>
              <a:ext uri="{FF2B5EF4-FFF2-40B4-BE49-F238E27FC236}">
                <a16:creationId xmlns:a16="http://schemas.microsoft.com/office/drawing/2014/main" id="{9E22979A-FE56-4937-BAA6-E67461B51C3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67846" y="4736273"/>
            <a:ext cx="409998" cy="409998"/>
          </a:xfrm>
          <a:prstGeom prst="rect">
            <a:avLst/>
          </a:prstGeom>
        </p:spPr>
      </p:pic>
      <p:pic>
        <p:nvPicPr>
          <p:cNvPr id="19" name="Graphic 18" descr="Checklist">
            <a:extLst>
              <a:ext uri="{FF2B5EF4-FFF2-40B4-BE49-F238E27FC236}">
                <a16:creationId xmlns:a16="http://schemas.microsoft.com/office/drawing/2014/main" id="{DF9326B5-96DF-406A-9689-C86F7FCC37D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76554" y="5440335"/>
            <a:ext cx="409999" cy="409999"/>
          </a:xfrm>
          <a:prstGeom prst="rect">
            <a:avLst/>
          </a:prstGeom>
        </p:spPr>
      </p:pic>
      <p:pic>
        <p:nvPicPr>
          <p:cNvPr id="21" name="Graphic 20" descr="Speaker Phone">
            <a:extLst>
              <a:ext uri="{FF2B5EF4-FFF2-40B4-BE49-F238E27FC236}">
                <a16:creationId xmlns:a16="http://schemas.microsoft.com/office/drawing/2014/main" id="{C77FA919-75C7-4A6B-9552-0DFFDBD81DA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49696" y="6164494"/>
            <a:ext cx="409999" cy="409999"/>
          </a:xfrm>
          <a:prstGeom prst="rect">
            <a:avLst/>
          </a:prstGeom>
        </p:spPr>
      </p:pic>
      <p:pic>
        <p:nvPicPr>
          <p:cNvPr id="22" name="Audio 21">
            <a:hlinkClick r:id="" action="ppaction://media"/>
            <a:extLst>
              <a:ext uri="{FF2B5EF4-FFF2-40B4-BE49-F238E27FC236}">
                <a16:creationId xmlns:a16="http://schemas.microsoft.com/office/drawing/2014/main" id="{90040F42-D415-AB4B-6E35-F89A94FD0329}"/>
              </a:ext>
            </a:extLst>
          </p:cNvPr>
          <p:cNvPicPr>
            <a:picLocks noChangeAspect="1"/>
          </p:cNvPicPr>
          <p:nvPr>
            <a:audioFile r:link="rId3"/>
            <p:extLst>
              <p:ext uri="{DAA4B4D4-6D71-4841-9C94-3DE7FCFB9230}">
                <p14:media xmlns:p14="http://schemas.microsoft.com/office/powerpoint/2010/main" r:embed="rId2"/>
              </p:ext>
            </p:extLst>
          </p:nvPr>
        </p:nvPicPr>
        <p:blipFill rotWithShape="1">
          <a:blip r:embed="rId24"/>
          <a:srcRect l="-35322" t="-8381" r="-45154" b="-34472"/>
          <a:stretch/>
        </p:blipFill>
        <p:spPr>
          <a:xfrm>
            <a:off x="8342811" y="6178036"/>
            <a:ext cx="879566" cy="696210"/>
          </a:xfrm>
          <a:prstGeom prst="rect">
            <a:avLst/>
          </a:prstGeom>
        </p:spPr>
      </p:pic>
    </p:spTree>
    <p:extLst>
      <p:ext uri="{BB962C8B-B14F-4D97-AF65-F5344CB8AC3E}">
        <p14:creationId xmlns:p14="http://schemas.microsoft.com/office/powerpoint/2010/main" val="2474976463"/>
      </p:ext>
    </p:extLst>
  </p:cSld>
  <p:clrMapOvr>
    <a:masterClrMapping/>
  </p:clrMapOvr>
  <p:transition spd="med" advTm="2893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DUMMYTAG" val="&lt;DummyForForceWrite&gt;&lt;/DummyForForceWrite&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1E5419D-4417-450C-B2C0-6FB91D97F211}&quot;/&gt;&lt;isInvalidForFieldText val=&quot;0&quot;/&gt;&lt;Image&gt;&lt;filename val=&quot;C:\Users\laealmo\AppData\Local\Temp\CP1897662148468Session\CPTrustFolder1897662148468\PPTImport1897662204546\data\asimages\{11E5419D-4417-450C-B2C0-6FB91D97F211}_5.png&quot;/&gt;&lt;left val=&quot;-90&quot;/&gt;&lt;top val=&quot;207&quot;/&gt;&lt;width val=&quot;1118&quot;/&gt;&lt;height val=&quot;446&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28&quot;/&gt;&lt;lineCharCount val=&quot;28&quot;/&gt;&lt;lineCharCount val=&quot;20&quot;/&gt;&lt;lineCharCount val=&quot;13&quot;/&gt;&lt;lineCharCount val=&quot;22&quot;/&gt;&lt;lineCharCount val=&quot;22&quot;/&gt;&lt;lineCharCount val=&quot;26&quot;/&gt;&lt;lineCharCount val=&quot;23&quot;/&gt;&lt;lineCharCount val=&quot;16&quot;/&gt;&lt;lineCharCount val=&quot;17&quot;/&gt;&lt;lineCharCount val=&quot;20&quot;/&gt;&lt;lineCharCount val=&quot;24&quot;/&gt;&lt;/TableIndex&gt;&lt;/ShapeTextInfo&gt;"/>
  <p:tag name="PRESENTER_SHAPEINFO" val="&lt;ThreeDShapeInfo&gt;&lt;uuid val=&quot;{FC3EF753-9FE2-453F-B145-B739D42D0DE5}&quot;/&gt;&lt;isInvalidForFieldText val=&quot;0&quot;/&gt;&lt;Image&gt;&lt;filename val=&quot;C:\Users\laealmo\AppData\Local\Temp\CP1897662148468Session\CPTrustFolder1897662148468\PPTImport1897662204546\data\asimages\{FC3EF753-9FE2-453F-B145-B739D42D0DE5}_16.png&quot;/&gt;&lt;left val=&quot;24&quot;/&gt;&lt;top val=&quot;152&quot;/&gt;&lt;width val=&quot;323&quot;/&gt;&lt;height val=&quot;45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3&quot;/&gt;&lt;lineCharCount val=&quot;83&quot;/&gt;&lt;lineCharCount val=&quot;51&quot;/&gt;&lt;/TableIndex&gt;&lt;/ShapeTextInfo&gt;"/>
  <p:tag name="HTML_SHAPEINFO" val="&lt;ThreeDShapeInfo&gt;&lt;uuid val=&quot;{32BFE663-BEC3-4EAE-9BEF-479002EAF6E5}&quot;/&gt;&lt;isInvalidForFieldText val=&quot;0&quot;/&gt;&lt;Image&gt;&lt;filename val=&quot;C:\Users\laealmo\AppData\Local\Temp\CP1897662148468Session\CPTrustFolder1897662148468\PPTImport1897662204546\data\asimages\{32BFE663-BEC3-4EAE-9BEF-479002EAF6E5}_17.png&quot;/&gt;&lt;left val=&quot;56&quot;/&gt;&lt;top val=&quot;507&quot;/&gt;&lt;width val=&quot;849&quot;/&gt;&lt;height val=&quot;102&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9&quot;/&gt;&lt;/TableIndex&gt;&lt;/ShapeTextInfo&gt;"/>
  <p:tag name="HTML_SHAPEINFO" val="&lt;ThreeDShapeInfo&gt;&lt;uuid val=&quot;{EFC4EF2B-6FD9-4BF2-996C-10B9478928E8}&quot;/&gt;&lt;isInvalidForFieldText val=&quot;0&quot;/&gt;&lt;Image&gt;&lt;filename val=&quot;C:\Users\laealmo\AppData\Local\Temp\CP1897662148468Session\CPTrustFolder1897662148468\PPTImport1897662204546\data\asimages\{EFC4EF2B-6FD9-4BF2-996C-10B9478928E8}_20.png&quot;/&gt;&lt;left val=&quot;224&quot;/&gt;&lt;top val=&quot;565&quot;/&gt;&lt;width val=&quot;514&quot;/&gt;&lt;height val=&quot;5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HTML_SHAPEINFO" val="&lt;ThreeDShapeInfo&gt;&lt;uuid val=&quot;{E56AE005-8EB1-4077-886A-2C992D1C6707}&quot;/&gt;&lt;isInvalidForFieldText val=&quot;0&quot;/&gt;&lt;Image&gt;&lt;filename val=&quot;C:\Users\laealmo\AppData\Local\Temp\CP1897662148468Session\CPTrustFolder1897662148468\PPTImport1897662204546\data\asimages\{E56AE005-8EB1-4077-886A-2C992D1C6707}_30.png&quot;/&gt;&lt;left val=&quot;337&quot;/&gt;&lt;top val=&quot;560&quot;/&gt;&lt;width val=&quot;365&quot;/&gt;&lt;height val=&quot;52&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42&quot;/&gt;&lt;lineCharCount val=&quot;42&quot;/&gt;&lt;lineCharCount val=&quot;34&quot;/&gt;&lt;/TableIndex&gt;&lt;/ShapeTextInfo&gt;"/>
  <p:tag name="HTML_SHAPEINFO" val="&lt;ThreeDShapeInfo&gt;&lt;uuid val=&quot;{24114A0D-4AF8-4C39-8FE4-D30269889A77}&quot;/&gt;&lt;isInvalidForFieldText val=&quot;0&quot;/&gt;&lt;Image&gt;&lt;filename val=&quot;C:\Users\laealmo\AppData\Local\Temp\CP1897662148468Session\CPTrustFolder1897662148468\PPTImport1897662204546\data\asimages\{24114A0D-4AF8-4C39-8FE4-D30269889A77}_32.png&quot;/&gt;&lt;left val=&quot;376&quot;/&gt;&lt;top val=&quot;504&quot;/&gt;&lt;width val=&quot;562&quot;/&gt;&lt;height val=&quot;126&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D3C00375F79C42BF258BAD9054D0DE" ma:contentTypeVersion="12" ma:contentTypeDescription="Create a new document." ma:contentTypeScope="" ma:versionID="c965d5bb9db0bb8e93b60df28540dbb6">
  <xsd:schema xmlns:xsd="http://www.w3.org/2001/XMLSchema" xmlns:xs="http://www.w3.org/2001/XMLSchema" xmlns:p="http://schemas.microsoft.com/office/2006/metadata/properties" xmlns:ns3="7b05193c-9282-4162-8eaf-113b5149f9f6" xmlns:ns4="697de98d-ae5e-4bb6-b43d-1efeae3e80e8" targetNamespace="http://schemas.microsoft.com/office/2006/metadata/properties" ma:root="true" ma:fieldsID="905a6ad11b457d7be0137c879d3af93f" ns3:_="" ns4:_="">
    <xsd:import namespace="7b05193c-9282-4162-8eaf-113b5149f9f6"/>
    <xsd:import namespace="697de98d-ae5e-4bb6-b43d-1efeae3e80e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05193c-9282-4162-8eaf-113b5149f9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7de98d-ae5e-4bb6-b43d-1efeae3e80e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D5E7A5-CC04-4CD7-BA4F-CF5DF1ECA5A5}">
  <ds:schemaRefs>
    <ds:schemaRef ds:uri="http://schemas.microsoft.com/sharepoint/v3/contenttype/forms"/>
  </ds:schemaRefs>
</ds:datastoreItem>
</file>

<file path=customXml/itemProps2.xml><?xml version="1.0" encoding="utf-8"?>
<ds:datastoreItem xmlns:ds="http://schemas.openxmlformats.org/officeDocument/2006/customXml" ds:itemID="{DFDA8D0D-325D-4F29-B104-4C40F6E824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05193c-9282-4162-8eaf-113b5149f9f6"/>
    <ds:schemaRef ds:uri="697de98d-ae5e-4bb6-b43d-1efeae3e80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377FB4-C12E-4E12-9AA9-6C2E64053E3F}">
  <ds:schemaRefs>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microsoft.com/office/2006/metadata/properties"/>
    <ds:schemaRef ds:uri="697de98d-ae5e-4bb6-b43d-1efeae3e80e8"/>
    <ds:schemaRef ds:uri="http://schemas.openxmlformats.org/package/2006/metadata/core-properties"/>
    <ds:schemaRef ds:uri="7b05193c-9282-4162-8eaf-113b5149f9f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24726</TotalTime>
  <Words>1984</Words>
  <Application>Microsoft Office PowerPoint</Application>
  <PresentationFormat>On-screen Show (4:3)</PresentationFormat>
  <Paragraphs>190</Paragraphs>
  <Slides>28</Slides>
  <Notes>27</Notes>
  <HiddenSlides>0</HiddenSlides>
  <MMClips>28</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NJLWD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Hook, Judeann</dc:creator>
  <cp:lastModifiedBy>Jefferies, Keisha [DOL]</cp:lastModifiedBy>
  <cp:revision>725</cp:revision>
  <cp:lastPrinted>2019-09-23T19:25:56Z</cp:lastPrinted>
  <dcterms:created xsi:type="dcterms:W3CDTF">2018-05-07T16:19:43Z</dcterms:created>
  <dcterms:modified xsi:type="dcterms:W3CDTF">2023-03-23T19:29:02Z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0x01010041D3C00375F79C42BF258BAD9054D0DE</vt:lpwstr>
  </property>
</Properties>
</file>